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2" r:id="rId1"/>
  </p:sldMasterIdLst>
  <p:notesMasterIdLst>
    <p:notesMasterId r:id="rId194"/>
  </p:notesMasterIdLst>
  <p:sldIdLst>
    <p:sldId id="466" r:id="rId2"/>
    <p:sldId id="467" r:id="rId3"/>
    <p:sldId id="258" r:id="rId4"/>
    <p:sldId id="259" r:id="rId5"/>
    <p:sldId id="260" r:id="rId6"/>
    <p:sldId id="261" r:id="rId7"/>
    <p:sldId id="421" r:id="rId8"/>
    <p:sldId id="425" r:id="rId9"/>
    <p:sldId id="422" r:id="rId10"/>
    <p:sldId id="426" r:id="rId11"/>
    <p:sldId id="423" r:id="rId12"/>
    <p:sldId id="262" r:id="rId13"/>
    <p:sldId id="411" r:id="rId14"/>
    <p:sldId id="427" r:id="rId15"/>
    <p:sldId id="412" r:id="rId16"/>
    <p:sldId id="424" r:id="rId17"/>
    <p:sldId id="263" r:id="rId18"/>
    <p:sldId id="264" r:id="rId19"/>
    <p:sldId id="429" r:id="rId20"/>
    <p:sldId id="434" r:id="rId21"/>
    <p:sldId id="405" r:id="rId22"/>
    <p:sldId id="406" r:id="rId23"/>
    <p:sldId id="435" r:id="rId24"/>
    <p:sldId id="436" r:id="rId25"/>
    <p:sldId id="265" r:id="rId26"/>
    <p:sldId id="266" r:id="rId27"/>
    <p:sldId id="428" r:id="rId28"/>
    <p:sldId id="267" r:id="rId29"/>
    <p:sldId id="268" r:id="rId30"/>
    <p:sldId id="374" r:id="rId31"/>
    <p:sldId id="375" r:id="rId32"/>
    <p:sldId id="392" r:id="rId33"/>
    <p:sldId id="378" r:id="rId34"/>
    <p:sldId id="269" r:id="rId35"/>
    <p:sldId id="270" r:id="rId36"/>
    <p:sldId id="271" r:id="rId37"/>
    <p:sldId id="272" r:id="rId38"/>
    <p:sldId id="274" r:id="rId39"/>
    <p:sldId id="393" r:id="rId40"/>
    <p:sldId id="275" r:id="rId41"/>
    <p:sldId id="276" r:id="rId42"/>
    <p:sldId id="277" r:id="rId43"/>
    <p:sldId id="420" r:id="rId44"/>
    <p:sldId id="278" r:id="rId45"/>
    <p:sldId id="418" r:id="rId46"/>
    <p:sldId id="419" r:id="rId47"/>
    <p:sldId id="279" r:id="rId48"/>
    <p:sldId id="280" r:id="rId49"/>
    <p:sldId id="281" r:id="rId50"/>
    <p:sldId id="282" r:id="rId51"/>
    <p:sldId id="283" r:id="rId52"/>
    <p:sldId id="284" r:id="rId53"/>
    <p:sldId id="285" r:id="rId54"/>
    <p:sldId id="286" r:id="rId55"/>
    <p:sldId id="287" r:id="rId56"/>
    <p:sldId id="295" r:id="rId57"/>
    <p:sldId id="443" r:id="rId58"/>
    <p:sldId id="442" r:id="rId59"/>
    <p:sldId id="441" r:id="rId60"/>
    <p:sldId id="288" r:id="rId61"/>
    <p:sldId id="394" r:id="rId62"/>
    <p:sldId id="395" r:id="rId63"/>
    <p:sldId id="444" r:id="rId64"/>
    <p:sldId id="289" r:id="rId65"/>
    <p:sldId id="290" r:id="rId66"/>
    <p:sldId id="291" r:id="rId67"/>
    <p:sldId id="439" r:id="rId68"/>
    <p:sldId id="440" r:id="rId69"/>
    <p:sldId id="292" r:id="rId70"/>
    <p:sldId id="293" r:id="rId71"/>
    <p:sldId id="438" r:id="rId72"/>
    <p:sldId id="294" r:id="rId73"/>
    <p:sldId id="445" r:id="rId74"/>
    <p:sldId id="446" r:id="rId75"/>
    <p:sldId id="296" r:id="rId76"/>
    <p:sldId id="300" r:id="rId77"/>
    <p:sldId id="297" r:id="rId78"/>
    <p:sldId id="448" r:id="rId79"/>
    <p:sldId id="298" r:id="rId80"/>
    <p:sldId id="301" r:id="rId81"/>
    <p:sldId id="302" r:id="rId82"/>
    <p:sldId id="303" r:id="rId83"/>
    <p:sldId id="304" r:id="rId84"/>
    <p:sldId id="377" r:id="rId85"/>
    <p:sldId id="396" r:id="rId86"/>
    <p:sldId id="305" r:id="rId87"/>
    <p:sldId id="447" r:id="rId88"/>
    <p:sldId id="306" r:id="rId89"/>
    <p:sldId id="449" r:id="rId90"/>
    <p:sldId id="450" r:id="rId91"/>
    <p:sldId id="307" r:id="rId92"/>
    <p:sldId id="454" r:id="rId93"/>
    <p:sldId id="308" r:id="rId94"/>
    <p:sldId id="451" r:id="rId95"/>
    <p:sldId id="453" r:id="rId96"/>
    <p:sldId id="309" r:id="rId97"/>
    <p:sldId id="455" r:id="rId98"/>
    <p:sldId id="397" r:id="rId99"/>
    <p:sldId id="310" r:id="rId100"/>
    <p:sldId id="311" r:id="rId101"/>
    <p:sldId id="312" r:id="rId102"/>
    <p:sldId id="313" r:id="rId103"/>
    <p:sldId id="314" r:id="rId104"/>
    <p:sldId id="456" r:id="rId105"/>
    <p:sldId id="457" r:id="rId106"/>
    <p:sldId id="458" r:id="rId107"/>
    <p:sldId id="315" r:id="rId108"/>
    <p:sldId id="459" r:id="rId109"/>
    <p:sldId id="316" r:id="rId110"/>
    <p:sldId id="317" r:id="rId111"/>
    <p:sldId id="318" r:id="rId112"/>
    <p:sldId id="319" r:id="rId113"/>
    <p:sldId id="462" r:id="rId114"/>
    <p:sldId id="461" r:id="rId115"/>
    <p:sldId id="320" r:id="rId116"/>
    <p:sldId id="460" r:id="rId117"/>
    <p:sldId id="321" r:id="rId118"/>
    <p:sldId id="322" r:id="rId119"/>
    <p:sldId id="323" r:id="rId120"/>
    <p:sldId id="463" r:id="rId121"/>
    <p:sldId id="464" r:id="rId122"/>
    <p:sldId id="465" r:id="rId123"/>
    <p:sldId id="324" r:id="rId124"/>
    <p:sldId id="325" r:id="rId125"/>
    <p:sldId id="326" r:id="rId126"/>
    <p:sldId id="327" r:id="rId127"/>
    <p:sldId id="328" r:id="rId128"/>
    <p:sldId id="329" r:id="rId129"/>
    <p:sldId id="330" r:id="rId130"/>
    <p:sldId id="331" r:id="rId131"/>
    <p:sldId id="332" r:id="rId132"/>
    <p:sldId id="333" r:id="rId133"/>
    <p:sldId id="334" r:id="rId134"/>
    <p:sldId id="338" r:id="rId135"/>
    <p:sldId id="339" r:id="rId136"/>
    <p:sldId id="387" r:id="rId137"/>
    <p:sldId id="388" r:id="rId138"/>
    <p:sldId id="400" r:id="rId139"/>
    <p:sldId id="389" r:id="rId140"/>
    <p:sldId id="402" r:id="rId141"/>
    <p:sldId id="390" r:id="rId142"/>
    <p:sldId id="337" r:id="rId143"/>
    <p:sldId id="379" r:id="rId144"/>
    <p:sldId id="398" r:id="rId145"/>
    <p:sldId id="399" r:id="rId146"/>
    <p:sldId id="380" r:id="rId147"/>
    <p:sldId id="381" r:id="rId148"/>
    <p:sldId id="382" r:id="rId149"/>
    <p:sldId id="383" r:id="rId150"/>
    <p:sldId id="384" r:id="rId151"/>
    <p:sldId id="385" r:id="rId152"/>
    <p:sldId id="386" r:id="rId153"/>
    <p:sldId id="335" r:id="rId154"/>
    <p:sldId id="336" r:id="rId155"/>
    <p:sldId id="340" r:id="rId156"/>
    <p:sldId id="341" r:id="rId157"/>
    <p:sldId id="342" r:id="rId158"/>
    <p:sldId id="401" r:id="rId159"/>
    <p:sldId id="391" r:id="rId160"/>
    <p:sldId id="343" r:id="rId161"/>
    <p:sldId id="344" r:id="rId162"/>
    <p:sldId id="345" r:id="rId163"/>
    <p:sldId id="346" r:id="rId164"/>
    <p:sldId id="347" r:id="rId165"/>
    <p:sldId id="348" r:id="rId166"/>
    <p:sldId id="349" r:id="rId167"/>
    <p:sldId id="350" r:id="rId168"/>
    <p:sldId id="353" r:id="rId169"/>
    <p:sldId id="352" r:id="rId170"/>
    <p:sldId id="354" r:id="rId171"/>
    <p:sldId id="355" r:id="rId172"/>
    <p:sldId id="356" r:id="rId173"/>
    <p:sldId id="357" r:id="rId174"/>
    <p:sldId id="404" r:id="rId175"/>
    <p:sldId id="358" r:id="rId176"/>
    <p:sldId id="359" r:id="rId177"/>
    <p:sldId id="360" r:id="rId178"/>
    <p:sldId id="361" r:id="rId179"/>
    <p:sldId id="362" r:id="rId180"/>
    <p:sldId id="363" r:id="rId181"/>
    <p:sldId id="364" r:id="rId182"/>
    <p:sldId id="365" r:id="rId183"/>
    <p:sldId id="366" r:id="rId184"/>
    <p:sldId id="367" r:id="rId185"/>
    <p:sldId id="368" r:id="rId186"/>
    <p:sldId id="369" r:id="rId187"/>
    <p:sldId id="403" r:id="rId188"/>
    <p:sldId id="410" r:id="rId189"/>
    <p:sldId id="370" r:id="rId190"/>
    <p:sldId id="371" r:id="rId191"/>
    <p:sldId id="372" r:id="rId192"/>
    <p:sldId id="409" r:id="rId19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presProps" Target="presProps.xml"/><Relationship Id="rId190" Type="http://schemas.openxmlformats.org/officeDocument/2006/relationships/slide" Target="slides/slide189.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viewProps" Target="viewProps.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theme" Target="theme/theme1.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tableStyles" Target="tableStyles.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r-Latn-R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C961E5-63CB-488A-99CD-C8E2942A76D8}" type="datetimeFigureOut">
              <a:rPr lang="sr-Latn-RS" smtClean="0"/>
              <a:t>16.1.2024.</a:t>
            </a:fld>
            <a:endParaRPr lang="sr-Latn-R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sr-Latn-R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r-Latn-R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BAB93C-2066-44A8-9EF9-A489349A8AB9}" type="slidenum">
              <a:rPr lang="sr-Latn-RS" smtClean="0"/>
              <a:t>‹#›</a:t>
            </a:fld>
            <a:endParaRPr lang="sr-Latn-RS"/>
          </a:p>
        </p:txBody>
      </p:sp>
    </p:spTree>
    <p:extLst>
      <p:ext uri="{BB962C8B-B14F-4D97-AF65-F5344CB8AC3E}">
        <p14:creationId xmlns:p14="http://schemas.microsoft.com/office/powerpoint/2010/main" val="2288958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a:p>
        </p:txBody>
      </p:sp>
      <p:sp>
        <p:nvSpPr>
          <p:cNvPr id="4" name="Slide Number Placeholder 3"/>
          <p:cNvSpPr>
            <a:spLocks noGrp="1"/>
          </p:cNvSpPr>
          <p:nvPr>
            <p:ph type="sldNum" sz="quarter" idx="5"/>
          </p:nvPr>
        </p:nvSpPr>
        <p:spPr/>
        <p:txBody>
          <a:bodyPr/>
          <a:lstStyle/>
          <a:p>
            <a:fld id="{5FBAB93C-2066-44A8-9EF9-A489349A8AB9}" type="slidenum">
              <a:rPr lang="sr-Latn-RS" smtClean="0"/>
              <a:t>20</a:t>
            </a:fld>
            <a:endParaRPr lang="sr-Latn-RS"/>
          </a:p>
        </p:txBody>
      </p:sp>
    </p:spTree>
    <p:extLst>
      <p:ext uri="{BB962C8B-B14F-4D97-AF65-F5344CB8AC3E}">
        <p14:creationId xmlns:p14="http://schemas.microsoft.com/office/powerpoint/2010/main" val="1672690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47" y="1122363"/>
            <a:ext cx="7773308"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685347" y="3602038"/>
            <a:ext cx="7773308"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D2817CC-45C9-4AB6-A4E2-D521A46C34BB}" type="datetimeFigureOut">
              <a:rPr lang="sr-Latn-CS" smtClean="0"/>
              <a:pPr/>
              <a:t>16.1.2024.</a:t>
            </a:fld>
            <a:endParaRPr lang="sr-Cyrl-CS"/>
          </a:p>
        </p:txBody>
      </p:sp>
      <p:sp>
        <p:nvSpPr>
          <p:cNvPr id="5" name="Footer Placeholder 4"/>
          <p:cNvSpPr>
            <a:spLocks noGrp="1"/>
          </p:cNvSpPr>
          <p:nvPr>
            <p:ph type="ftr" sz="quarter" idx="11"/>
          </p:nvPr>
        </p:nvSpPr>
        <p:spPr/>
        <p:txBody>
          <a:bodyPr/>
          <a:lstStyle/>
          <a:p>
            <a:endParaRPr lang="sr-Cyrl-CS"/>
          </a:p>
        </p:txBody>
      </p:sp>
      <p:sp>
        <p:nvSpPr>
          <p:cNvPr id="6" name="Slide Number Placeholder 5"/>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35368406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355" y="4289373"/>
            <a:ext cx="7775673"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5355" y="621322"/>
            <a:ext cx="7775673"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346" y="5108728"/>
            <a:ext cx="7774499"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D2817CC-45C9-4AB6-A4E2-D521A46C34BB}" type="datetimeFigureOut">
              <a:rPr lang="sr-Latn-CS" smtClean="0"/>
              <a:pPr/>
              <a:t>16.1.2024.</a:t>
            </a:fld>
            <a:endParaRPr lang="sr-Cyrl-CS"/>
          </a:p>
        </p:txBody>
      </p:sp>
      <p:sp>
        <p:nvSpPr>
          <p:cNvPr id="6" name="Footer Placeholder 5"/>
          <p:cNvSpPr>
            <a:spLocks noGrp="1"/>
          </p:cNvSpPr>
          <p:nvPr>
            <p:ph type="ftr" sz="quarter" idx="11"/>
          </p:nvPr>
        </p:nvSpPr>
        <p:spPr/>
        <p:txBody>
          <a:bodyPr/>
          <a:lstStyle/>
          <a:p>
            <a:endParaRPr lang="sr-Cyrl-CS"/>
          </a:p>
        </p:txBody>
      </p:sp>
      <p:sp>
        <p:nvSpPr>
          <p:cNvPr id="7" name="Slide Number Placeholder 6"/>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1056956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5346" y="609601"/>
            <a:ext cx="776532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5347" y="4204820"/>
            <a:ext cx="776532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D2817CC-45C9-4AB6-A4E2-D521A46C34BB}" type="datetimeFigureOut">
              <a:rPr lang="sr-Latn-CS" smtClean="0"/>
              <a:pPr/>
              <a:t>16.1.2024.</a:t>
            </a:fld>
            <a:endParaRPr lang="sr-Cyrl-CS"/>
          </a:p>
        </p:txBody>
      </p:sp>
      <p:sp>
        <p:nvSpPr>
          <p:cNvPr id="6" name="Footer Placeholder 5"/>
          <p:cNvSpPr>
            <a:spLocks noGrp="1"/>
          </p:cNvSpPr>
          <p:nvPr>
            <p:ph type="ftr" sz="quarter" idx="11"/>
          </p:nvPr>
        </p:nvSpPr>
        <p:spPr/>
        <p:txBody>
          <a:bodyPr/>
          <a:lstStyle/>
          <a:p>
            <a:endParaRPr lang="sr-Cyrl-CS"/>
          </a:p>
        </p:txBody>
      </p:sp>
      <p:sp>
        <p:nvSpPr>
          <p:cNvPr id="7" name="Slide Number Placeholder 6"/>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3375509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0"/>
            <a:ext cx="6977064"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290484" y="3610032"/>
            <a:ext cx="6564224"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685345" y="4204821"/>
            <a:ext cx="776532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D2817CC-45C9-4AB6-A4E2-D521A46C34BB}" type="datetimeFigureOut">
              <a:rPr lang="sr-Latn-CS" smtClean="0"/>
              <a:pPr/>
              <a:t>16.1.2024.</a:t>
            </a:fld>
            <a:endParaRPr lang="sr-Cyrl-CS"/>
          </a:p>
        </p:txBody>
      </p:sp>
      <p:sp>
        <p:nvSpPr>
          <p:cNvPr id="6" name="Footer Placeholder 5"/>
          <p:cNvSpPr>
            <a:spLocks noGrp="1"/>
          </p:cNvSpPr>
          <p:nvPr>
            <p:ph type="ftr" sz="quarter" idx="11"/>
          </p:nvPr>
        </p:nvSpPr>
        <p:spPr/>
        <p:txBody>
          <a:bodyPr/>
          <a:lstStyle/>
          <a:p>
            <a:endParaRPr lang="sr-Cyrl-CS"/>
          </a:p>
        </p:txBody>
      </p:sp>
      <p:sp>
        <p:nvSpPr>
          <p:cNvPr id="7" name="Slide Number Placeholder 6"/>
          <p:cNvSpPr>
            <a:spLocks noGrp="1"/>
          </p:cNvSpPr>
          <p:nvPr>
            <p:ph type="sldNum" sz="quarter" idx="12"/>
          </p:nvPr>
        </p:nvSpPr>
        <p:spPr/>
        <p:txBody>
          <a:bodyPr/>
          <a:lstStyle/>
          <a:p>
            <a:fld id="{FC18DB06-9848-4258-85D5-9A046F7EE84B}" type="slidenum">
              <a:rPr lang="sr-Cyrl-CS" smtClean="0"/>
              <a:pPr/>
              <a:t>‹#›</a:t>
            </a:fld>
            <a:endParaRPr lang="sr-Cyrl-CS"/>
          </a:p>
        </p:txBody>
      </p:sp>
      <p:sp>
        <p:nvSpPr>
          <p:cNvPr id="10" name="TextBox 9"/>
          <p:cNvSpPr txBox="1"/>
          <p:nvPr/>
        </p:nvSpPr>
        <p:spPr>
          <a:xfrm>
            <a:off x="505245" y="641749"/>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7946721" y="3073376"/>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5201790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5355" y="2126943"/>
            <a:ext cx="7766495"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5346" y="4650556"/>
            <a:ext cx="776532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D2817CC-45C9-4AB6-A4E2-D521A46C34BB}" type="datetimeFigureOut">
              <a:rPr lang="sr-Latn-CS" smtClean="0"/>
              <a:pPr/>
              <a:t>16.1.2024.</a:t>
            </a:fld>
            <a:endParaRPr lang="sr-Cyrl-CS"/>
          </a:p>
        </p:txBody>
      </p:sp>
      <p:sp>
        <p:nvSpPr>
          <p:cNvPr id="6" name="Footer Placeholder 5"/>
          <p:cNvSpPr>
            <a:spLocks noGrp="1"/>
          </p:cNvSpPr>
          <p:nvPr>
            <p:ph type="ftr" sz="quarter" idx="11"/>
          </p:nvPr>
        </p:nvSpPr>
        <p:spPr/>
        <p:txBody>
          <a:bodyPr/>
          <a:lstStyle/>
          <a:p>
            <a:endParaRPr lang="sr-Cyrl-CS"/>
          </a:p>
        </p:txBody>
      </p:sp>
      <p:sp>
        <p:nvSpPr>
          <p:cNvPr id="7" name="Slide Number Placeholder 6"/>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1260432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85345" y="609601"/>
            <a:ext cx="776532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685346" y="2088320"/>
            <a:ext cx="2474217"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5346" y="2911624"/>
            <a:ext cx="2474217"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3333658" y="2088320"/>
            <a:ext cx="2473919"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3333659" y="2911624"/>
            <a:ext cx="247486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5979974" y="2088320"/>
            <a:ext cx="246840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5982260" y="2911624"/>
            <a:ext cx="2468408"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3D2817CC-45C9-4AB6-A4E2-D521A46C34BB}" type="datetimeFigureOut">
              <a:rPr lang="sr-Latn-CS" smtClean="0"/>
              <a:pPr/>
              <a:t>16.1.2024.</a:t>
            </a:fld>
            <a:endParaRPr lang="sr-Cyrl-CS"/>
          </a:p>
        </p:txBody>
      </p:sp>
      <p:sp>
        <p:nvSpPr>
          <p:cNvPr id="4" name="Footer Placeholder 3"/>
          <p:cNvSpPr>
            <a:spLocks noGrp="1"/>
          </p:cNvSpPr>
          <p:nvPr>
            <p:ph type="ftr" sz="quarter" idx="11"/>
          </p:nvPr>
        </p:nvSpPr>
        <p:spPr/>
        <p:txBody>
          <a:bodyPr/>
          <a:lstStyle/>
          <a:p>
            <a:endParaRPr lang="sr-Cyrl-CS"/>
          </a:p>
        </p:txBody>
      </p:sp>
      <p:sp>
        <p:nvSpPr>
          <p:cNvPr id="5" name="Slide Number Placeholder 4"/>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20289125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85346" y="609601"/>
            <a:ext cx="776532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5347" y="3989147"/>
            <a:ext cx="2474216"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819015" y="2092235"/>
            <a:ext cx="2205038"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5347" y="4565409"/>
            <a:ext cx="2474216" cy="122579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3332026" y="3989147"/>
            <a:ext cx="2474237"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3426747" y="2092235"/>
            <a:ext cx="2197894"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331011" y="4565408"/>
            <a:ext cx="2475252" cy="122579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5980067" y="3989147"/>
            <a:ext cx="246742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6114603" y="2092235"/>
            <a:ext cx="219908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5979973" y="4565410"/>
            <a:ext cx="2470694" cy="122579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3D2817CC-45C9-4AB6-A4E2-D521A46C34BB}" type="datetimeFigureOut">
              <a:rPr lang="sr-Latn-CS" smtClean="0"/>
              <a:pPr/>
              <a:t>16.1.2024.</a:t>
            </a:fld>
            <a:endParaRPr lang="sr-Cyrl-CS"/>
          </a:p>
        </p:txBody>
      </p:sp>
      <p:sp>
        <p:nvSpPr>
          <p:cNvPr id="4" name="Footer Placeholder 3"/>
          <p:cNvSpPr>
            <a:spLocks noGrp="1"/>
          </p:cNvSpPr>
          <p:nvPr>
            <p:ph type="ftr" sz="quarter" idx="11"/>
          </p:nvPr>
        </p:nvSpPr>
        <p:spPr/>
        <p:txBody>
          <a:bodyPr/>
          <a:lstStyle/>
          <a:p>
            <a:endParaRPr lang="sr-Cyrl-CS"/>
          </a:p>
        </p:txBody>
      </p:sp>
      <p:sp>
        <p:nvSpPr>
          <p:cNvPr id="5" name="Slide Number Placeholder 4"/>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29385598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D2817CC-45C9-4AB6-A4E2-D521A46C34BB}" type="datetimeFigureOut">
              <a:rPr lang="sr-Latn-CS" smtClean="0"/>
              <a:pPr/>
              <a:t>16.1.2024.</a:t>
            </a:fld>
            <a:endParaRPr lang="sr-Cyrl-CS"/>
          </a:p>
        </p:txBody>
      </p:sp>
      <p:sp>
        <p:nvSpPr>
          <p:cNvPr id="5" name="Footer Placeholder 4"/>
          <p:cNvSpPr>
            <a:spLocks noGrp="1"/>
          </p:cNvSpPr>
          <p:nvPr>
            <p:ph type="ftr" sz="quarter" idx="11"/>
          </p:nvPr>
        </p:nvSpPr>
        <p:spPr/>
        <p:txBody>
          <a:bodyPr/>
          <a:lstStyle/>
          <a:p>
            <a:endParaRPr lang="sr-Cyrl-CS"/>
          </a:p>
        </p:txBody>
      </p:sp>
      <p:sp>
        <p:nvSpPr>
          <p:cNvPr id="6" name="Slide Number Placeholder 5"/>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12973814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609600"/>
            <a:ext cx="1906993"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685346" y="609600"/>
            <a:ext cx="5744029"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D2817CC-45C9-4AB6-A4E2-D521A46C34BB}" type="datetimeFigureOut">
              <a:rPr lang="sr-Latn-CS" smtClean="0"/>
              <a:pPr/>
              <a:t>16.1.2024.</a:t>
            </a:fld>
            <a:endParaRPr lang="sr-Cyrl-CS"/>
          </a:p>
        </p:txBody>
      </p:sp>
      <p:sp>
        <p:nvSpPr>
          <p:cNvPr id="5" name="Footer Placeholder 4"/>
          <p:cNvSpPr>
            <a:spLocks noGrp="1"/>
          </p:cNvSpPr>
          <p:nvPr>
            <p:ph type="ftr" sz="quarter" idx="11"/>
          </p:nvPr>
        </p:nvSpPr>
        <p:spPr/>
        <p:txBody>
          <a:bodyPr/>
          <a:lstStyle/>
          <a:p>
            <a:endParaRPr lang="sr-Cyrl-CS"/>
          </a:p>
        </p:txBody>
      </p:sp>
      <p:sp>
        <p:nvSpPr>
          <p:cNvPr id="6" name="Slide Number Placeholder 5"/>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3460140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D2817CC-45C9-4AB6-A4E2-D521A46C34BB}" type="datetimeFigureOut">
              <a:rPr lang="sr-Latn-CS" smtClean="0"/>
              <a:pPr/>
              <a:t>16.1.2024.</a:t>
            </a:fld>
            <a:endParaRPr lang="sr-Cyrl-CS"/>
          </a:p>
        </p:txBody>
      </p:sp>
      <p:sp>
        <p:nvSpPr>
          <p:cNvPr id="5" name="Footer Placeholder 4"/>
          <p:cNvSpPr>
            <a:spLocks noGrp="1"/>
          </p:cNvSpPr>
          <p:nvPr>
            <p:ph type="ftr" sz="quarter" idx="11"/>
          </p:nvPr>
        </p:nvSpPr>
        <p:spPr/>
        <p:txBody>
          <a:bodyPr/>
          <a:lstStyle/>
          <a:p>
            <a:endParaRPr lang="sr-Cyrl-CS"/>
          </a:p>
        </p:txBody>
      </p:sp>
      <p:sp>
        <p:nvSpPr>
          <p:cNvPr id="6" name="Slide Number Placeholder 5"/>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2590646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21933" y="657227"/>
            <a:ext cx="7300134"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921933" y="3602039"/>
            <a:ext cx="7300134"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D2817CC-45C9-4AB6-A4E2-D521A46C34BB}" type="datetimeFigureOut">
              <a:rPr lang="sr-Latn-CS" smtClean="0"/>
              <a:pPr/>
              <a:t>16.1.2024.</a:t>
            </a:fld>
            <a:endParaRPr lang="sr-Cyrl-CS"/>
          </a:p>
        </p:txBody>
      </p:sp>
      <p:sp>
        <p:nvSpPr>
          <p:cNvPr id="5" name="Footer Placeholder 4"/>
          <p:cNvSpPr>
            <a:spLocks noGrp="1"/>
          </p:cNvSpPr>
          <p:nvPr>
            <p:ph type="ftr" sz="quarter" idx="11"/>
          </p:nvPr>
        </p:nvSpPr>
        <p:spPr/>
        <p:txBody>
          <a:bodyPr/>
          <a:lstStyle/>
          <a:p>
            <a:endParaRPr lang="sr-Cyrl-CS"/>
          </a:p>
        </p:txBody>
      </p:sp>
      <p:sp>
        <p:nvSpPr>
          <p:cNvPr id="6" name="Slide Number Placeholder 5"/>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350813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85347" y="609601"/>
            <a:ext cx="776532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85346" y="2088320"/>
            <a:ext cx="3829503"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30052" y="2088320"/>
            <a:ext cx="3820616"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D2817CC-45C9-4AB6-A4E2-D521A46C34BB}" type="datetimeFigureOut">
              <a:rPr lang="sr-Latn-CS" smtClean="0"/>
              <a:pPr/>
              <a:t>16.1.2024.</a:t>
            </a:fld>
            <a:endParaRPr lang="sr-Cyrl-CS"/>
          </a:p>
        </p:txBody>
      </p:sp>
      <p:sp>
        <p:nvSpPr>
          <p:cNvPr id="6" name="Footer Placeholder 5"/>
          <p:cNvSpPr>
            <a:spLocks noGrp="1"/>
          </p:cNvSpPr>
          <p:nvPr>
            <p:ph type="ftr" sz="quarter" idx="11"/>
          </p:nvPr>
        </p:nvSpPr>
        <p:spPr/>
        <p:txBody>
          <a:bodyPr/>
          <a:lstStyle/>
          <a:p>
            <a:endParaRPr lang="sr-Cyrl-CS"/>
          </a:p>
        </p:txBody>
      </p:sp>
      <p:sp>
        <p:nvSpPr>
          <p:cNvPr id="7" name="Slide Number Placeholder 6"/>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12400594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5347" y="609601"/>
            <a:ext cx="776532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915427" y="2088320"/>
            <a:ext cx="3600326"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346" y="2912232"/>
            <a:ext cx="3830406"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59230" y="2088320"/>
            <a:ext cx="3591437"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912232"/>
            <a:ext cx="382151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D2817CC-45C9-4AB6-A4E2-D521A46C34BB}" type="datetimeFigureOut">
              <a:rPr lang="sr-Latn-CS" smtClean="0"/>
              <a:pPr/>
              <a:t>16.1.2024.</a:t>
            </a:fld>
            <a:endParaRPr lang="sr-Cyrl-CS"/>
          </a:p>
        </p:txBody>
      </p:sp>
      <p:sp>
        <p:nvSpPr>
          <p:cNvPr id="8" name="Footer Placeholder 7"/>
          <p:cNvSpPr>
            <a:spLocks noGrp="1"/>
          </p:cNvSpPr>
          <p:nvPr>
            <p:ph type="ftr" sz="quarter" idx="11"/>
          </p:nvPr>
        </p:nvSpPr>
        <p:spPr/>
        <p:txBody>
          <a:bodyPr/>
          <a:lstStyle/>
          <a:p>
            <a:endParaRPr lang="sr-Cyrl-CS"/>
          </a:p>
        </p:txBody>
      </p:sp>
      <p:sp>
        <p:nvSpPr>
          <p:cNvPr id="9" name="Slide Number Placeholder 8"/>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386119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D2817CC-45C9-4AB6-A4E2-D521A46C34BB}" type="datetimeFigureOut">
              <a:rPr lang="sr-Latn-CS" smtClean="0"/>
              <a:pPr/>
              <a:t>16.1.2024.</a:t>
            </a:fld>
            <a:endParaRPr lang="sr-Cyrl-CS"/>
          </a:p>
        </p:txBody>
      </p:sp>
      <p:sp>
        <p:nvSpPr>
          <p:cNvPr id="4" name="Footer Placeholder 3"/>
          <p:cNvSpPr>
            <a:spLocks noGrp="1"/>
          </p:cNvSpPr>
          <p:nvPr>
            <p:ph type="ftr" sz="quarter" idx="11"/>
          </p:nvPr>
        </p:nvSpPr>
        <p:spPr/>
        <p:txBody>
          <a:bodyPr/>
          <a:lstStyle/>
          <a:p>
            <a:endParaRPr lang="sr-Cyrl-CS"/>
          </a:p>
        </p:txBody>
      </p:sp>
      <p:sp>
        <p:nvSpPr>
          <p:cNvPr id="5" name="Slide Number Placeholder 4"/>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9329529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2817CC-45C9-4AB6-A4E2-D521A46C34BB}" type="datetimeFigureOut">
              <a:rPr lang="sr-Latn-CS" smtClean="0"/>
              <a:pPr/>
              <a:t>16.1.2024.</a:t>
            </a:fld>
            <a:endParaRPr lang="sr-Cyrl-CS"/>
          </a:p>
        </p:txBody>
      </p:sp>
      <p:sp>
        <p:nvSpPr>
          <p:cNvPr id="3" name="Footer Placeholder 2"/>
          <p:cNvSpPr>
            <a:spLocks noGrp="1"/>
          </p:cNvSpPr>
          <p:nvPr>
            <p:ph type="ftr" sz="quarter" idx="11"/>
          </p:nvPr>
        </p:nvSpPr>
        <p:spPr/>
        <p:txBody>
          <a:bodyPr/>
          <a:lstStyle/>
          <a:p>
            <a:endParaRPr lang="sr-Cyrl-CS"/>
          </a:p>
        </p:txBody>
      </p:sp>
      <p:sp>
        <p:nvSpPr>
          <p:cNvPr id="4" name="Slide Number Placeholder 3"/>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8176968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7921" y="609600"/>
            <a:ext cx="2949178"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3808548" y="609600"/>
            <a:ext cx="4642119"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7921" y="2971801"/>
            <a:ext cx="2949178"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D2817CC-45C9-4AB6-A4E2-D521A46C34BB}" type="datetimeFigureOut">
              <a:rPr lang="sr-Latn-CS" smtClean="0"/>
              <a:pPr/>
              <a:t>16.1.2024.</a:t>
            </a:fld>
            <a:endParaRPr lang="sr-Cyrl-CS"/>
          </a:p>
        </p:txBody>
      </p:sp>
      <p:sp>
        <p:nvSpPr>
          <p:cNvPr id="6" name="Footer Placeholder 5"/>
          <p:cNvSpPr>
            <a:spLocks noGrp="1"/>
          </p:cNvSpPr>
          <p:nvPr>
            <p:ph type="ftr" sz="quarter" idx="11"/>
          </p:nvPr>
        </p:nvSpPr>
        <p:spPr/>
        <p:txBody>
          <a:bodyPr/>
          <a:lstStyle/>
          <a:p>
            <a:endParaRPr lang="sr-Cyrl-CS"/>
          </a:p>
        </p:txBody>
      </p:sp>
      <p:sp>
        <p:nvSpPr>
          <p:cNvPr id="7" name="Slide Number Placeholder 6"/>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1314845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7921" y="609600"/>
            <a:ext cx="416760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249932" y="758881"/>
            <a:ext cx="2966938"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346" y="2971800"/>
            <a:ext cx="4171242"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D2817CC-45C9-4AB6-A4E2-D521A46C34BB}" type="datetimeFigureOut">
              <a:rPr lang="sr-Latn-CS" smtClean="0"/>
              <a:pPr/>
              <a:t>16.1.2024.</a:t>
            </a:fld>
            <a:endParaRPr lang="sr-Cyrl-CS"/>
          </a:p>
        </p:txBody>
      </p:sp>
      <p:sp>
        <p:nvSpPr>
          <p:cNvPr id="6" name="Footer Placeholder 5"/>
          <p:cNvSpPr>
            <a:spLocks noGrp="1"/>
          </p:cNvSpPr>
          <p:nvPr>
            <p:ph type="ftr" sz="quarter" idx="11"/>
          </p:nvPr>
        </p:nvSpPr>
        <p:spPr/>
        <p:txBody>
          <a:bodyPr/>
          <a:lstStyle/>
          <a:p>
            <a:endParaRPr lang="sr-Cyrl-CS"/>
          </a:p>
        </p:txBody>
      </p:sp>
      <p:sp>
        <p:nvSpPr>
          <p:cNvPr id="7" name="Slide Number Placeholder 6"/>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26330389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347" y="609601"/>
            <a:ext cx="776532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346" y="2096064"/>
            <a:ext cx="776532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759052" y="5883276"/>
            <a:ext cx="20574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3D2817CC-45C9-4AB6-A4E2-D521A46C34BB}" type="datetimeFigureOut">
              <a:rPr lang="sr-Latn-CS" smtClean="0"/>
              <a:pPr/>
              <a:t>16.1.2024.</a:t>
            </a:fld>
            <a:endParaRPr lang="sr-Cyrl-CS"/>
          </a:p>
        </p:txBody>
      </p:sp>
      <p:sp>
        <p:nvSpPr>
          <p:cNvPr id="5" name="Footer Placeholder 4"/>
          <p:cNvSpPr>
            <a:spLocks noGrp="1"/>
          </p:cNvSpPr>
          <p:nvPr>
            <p:ph type="ftr" sz="quarter" idx="3"/>
          </p:nvPr>
        </p:nvSpPr>
        <p:spPr>
          <a:xfrm>
            <a:off x="685346" y="5883276"/>
            <a:ext cx="5004649"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sr-Cyrl-CS"/>
          </a:p>
        </p:txBody>
      </p:sp>
      <p:sp>
        <p:nvSpPr>
          <p:cNvPr id="6" name="Slide Number Placeholder 5"/>
          <p:cNvSpPr>
            <a:spLocks noGrp="1"/>
          </p:cNvSpPr>
          <p:nvPr>
            <p:ph type="sldNum" sz="quarter" idx="4"/>
          </p:nvPr>
        </p:nvSpPr>
        <p:spPr>
          <a:xfrm>
            <a:off x="7885509" y="5883276"/>
            <a:ext cx="565159"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1873521541"/>
      </p:ext>
    </p:extLst>
  </p:cSld>
  <p:clrMap bg1="dk1" tx1="lt1" bg2="dk2" tx2="lt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 id="2147483834" r:id="rId12"/>
    <p:sldLayoutId id="2147483835" r:id="rId13"/>
    <p:sldLayoutId id="2147483836" r:id="rId14"/>
    <p:sldLayoutId id="2147483837" r:id="rId15"/>
    <p:sldLayoutId id="2147483838" r:id="rId16"/>
    <p:sldLayoutId id="2147483839"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86.gif"/><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16025" y="2274888"/>
            <a:ext cx="6486525" cy="2363787"/>
          </a:xfrm>
        </p:spPr>
        <p:txBody>
          <a:bodyPr wrap="square" lIns="0" tIns="8825" rIns="0" bIns="0">
            <a:spAutoFit/>
          </a:bodyPr>
          <a:lstStyle/>
          <a:p>
            <a:pPr>
              <a:defRPr/>
            </a:pPr>
            <a:r>
              <a:rPr lang="en-US" dirty="0">
                <a:latin typeface="Times New Roman" panose="02020603050405020304" pitchFamily="18" charset="0"/>
                <a:cs typeface="Times New Roman" panose="02020603050405020304" pitchFamily="18" charset="0"/>
              </a:rPr>
              <a:t>INTEGRATED ACADEMIC STUDIES</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OF MEDICINE</a:t>
            </a:r>
            <a:r>
              <a:rPr lang="en-US" dirty="0"/>
              <a:t/>
            </a:r>
            <a:br>
              <a:rPr lang="en-US" dirty="0"/>
            </a:br>
            <a:r>
              <a:rPr lang="en-US" dirty="0" smtClean="0"/>
              <a:t/>
            </a:r>
            <a:br>
              <a:rPr lang="en-US" dirty="0" smtClean="0"/>
            </a:br>
            <a:endParaRPr dirty="0">
              <a:solidFill>
                <a:srgbClr val="000000"/>
              </a:solidFill>
            </a:endParaRPr>
          </a:p>
        </p:txBody>
      </p:sp>
      <p:sp>
        <p:nvSpPr>
          <p:cNvPr id="3" name="object 3"/>
          <p:cNvSpPr txBox="1"/>
          <p:nvPr/>
        </p:nvSpPr>
        <p:spPr>
          <a:xfrm>
            <a:off x="2889250" y="3841750"/>
            <a:ext cx="2760663" cy="1068388"/>
          </a:xfrm>
          <a:prstGeom prst="rect">
            <a:avLst/>
          </a:prstGeom>
        </p:spPr>
        <p:txBody>
          <a:bodyPr lIns="0" tIns="8405" rIns="0" bIns="0">
            <a:spAutoFit/>
          </a:bodyPr>
          <a:lstStyle/>
          <a:p>
            <a:pPr algn="ctr">
              <a:spcBef>
                <a:spcPts val="66"/>
              </a:spcBef>
              <a:defRPr/>
            </a:pPr>
            <a:r>
              <a:rPr lang="sr-Cyrl-RS" sz="1589" spc="-30" dirty="0">
                <a:latin typeface="Times New Roman"/>
                <a:cs typeface="Times New Roman"/>
              </a:rPr>
              <a:t>5 </a:t>
            </a:r>
            <a:r>
              <a:rPr lang="en-US" sz="1589" spc="-3" baseline="30000" dirty="0" err="1">
                <a:latin typeface="Times New Roman"/>
                <a:cs typeface="Times New Roman"/>
              </a:rPr>
              <a:t>th</a:t>
            </a:r>
            <a:r>
              <a:rPr lang="en-US" sz="1589" spc="-3" dirty="0">
                <a:latin typeface="Times New Roman"/>
                <a:cs typeface="Times New Roman"/>
              </a:rPr>
              <a:t> semester</a:t>
            </a:r>
            <a:endParaRPr sz="1589" dirty="0">
              <a:latin typeface="Times New Roman"/>
              <a:cs typeface="Times New Roman"/>
            </a:endParaRPr>
          </a:p>
          <a:p>
            <a:pPr>
              <a:defRPr/>
            </a:pPr>
            <a:endParaRPr sz="1720" dirty="0">
              <a:latin typeface="Times New Roman"/>
              <a:cs typeface="Times New Roman"/>
            </a:endParaRPr>
          </a:p>
          <a:p>
            <a:pPr>
              <a:spcBef>
                <a:spcPts val="26"/>
              </a:spcBef>
              <a:defRPr/>
            </a:pPr>
            <a:endParaRPr sz="1985" dirty="0">
              <a:latin typeface="Times New Roman"/>
              <a:cs typeface="Times New Roman"/>
            </a:endParaRPr>
          </a:p>
          <a:p>
            <a:pPr algn="ctr">
              <a:defRPr/>
            </a:pPr>
            <a:r>
              <a:rPr lang="en-US" sz="1589" b="1" spc="-30" dirty="0">
                <a:latin typeface="Times New Roman"/>
                <a:cs typeface="Times New Roman"/>
              </a:rPr>
              <a:t> PATHOLOGY</a:t>
            </a:r>
            <a:endParaRPr lang="en-US" sz="1589" dirty="0">
              <a:latin typeface="Times New Roman"/>
              <a:cs typeface="Times New Roman"/>
            </a:endParaRPr>
          </a:p>
        </p:txBody>
      </p:sp>
      <p:pic>
        <p:nvPicPr>
          <p:cNvPr id="3076" name="object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35413" y="1030288"/>
            <a:ext cx="604837"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9253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1E3F7B78-39E1-F382-2200-FC118C9D5E08}"/>
              </a:ext>
            </a:extLst>
          </p:cNvPr>
          <p:cNvPicPr>
            <a:picLocks noGrp="1" noChangeAspect="1"/>
          </p:cNvPicPr>
          <p:nvPr>
            <p:ph idx="1"/>
          </p:nvPr>
        </p:nvPicPr>
        <p:blipFill>
          <a:blip r:embed="rId2"/>
          <a:stretch>
            <a:fillRect/>
          </a:stretch>
        </p:blipFill>
        <p:spPr>
          <a:xfrm>
            <a:off x="286991" y="692696"/>
            <a:ext cx="8570018" cy="5713345"/>
          </a:xfrm>
          <a:prstGeom prst="rect">
            <a:avLst/>
          </a:prstGeom>
        </p:spPr>
      </p:pic>
    </p:spTree>
    <p:extLst>
      <p:ext uri="{BB962C8B-B14F-4D97-AF65-F5344CB8AC3E}">
        <p14:creationId xmlns:p14="http://schemas.microsoft.com/office/powerpoint/2010/main" val="235461379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624"/>
            <a:ext cx="8229600" cy="720080"/>
          </a:xfrm>
        </p:spPr>
        <p:txBody>
          <a:bodyPr>
            <a:normAutofit fontScale="90000"/>
          </a:bodyPr>
          <a:lstStyle/>
          <a:p>
            <a:pPr algn="ctr"/>
            <a:r>
              <a:rPr lang="sr-Cyrl-CS" b="1">
                <a:solidFill>
                  <a:srgbClr val="FF0000"/>
                </a:solidFill>
              </a:rPr>
              <a:t/>
            </a:r>
            <a:br>
              <a:rPr lang="sr-Cyrl-CS" b="1">
                <a:solidFill>
                  <a:srgbClr val="FF0000"/>
                </a:solidFill>
              </a:rPr>
            </a:br>
            <a:r>
              <a:rPr lang="sr-Latn-RS" b="1">
                <a:solidFill>
                  <a:srgbClr val="FF0000"/>
                </a:solidFill>
              </a:rPr>
              <a:t>c</a:t>
            </a:r>
            <a:r>
              <a:rPr lang="en-GB" b="1">
                <a:solidFill>
                  <a:srgbClr val="FF0000"/>
                </a:solidFill>
              </a:rPr>
              <a:t>ARDIOM</a:t>
            </a:r>
            <a:r>
              <a:rPr lang="sr-Latn-RS" b="1">
                <a:solidFill>
                  <a:srgbClr val="FF0000"/>
                </a:solidFill>
              </a:rPr>
              <a:t>y</a:t>
            </a:r>
            <a:r>
              <a:rPr lang="en-GB" b="1">
                <a:solidFill>
                  <a:srgbClr val="FF0000"/>
                </a:solidFill>
              </a:rPr>
              <a:t>OPAT</a:t>
            </a:r>
            <a:r>
              <a:rPr lang="sr-Latn-RS" b="1">
                <a:solidFill>
                  <a:srgbClr val="FF0000"/>
                </a:solidFill>
              </a:rPr>
              <a:t>h</a:t>
            </a:r>
            <a:r>
              <a:rPr lang="en-GB" b="1">
                <a:solidFill>
                  <a:srgbClr val="FF0000"/>
                </a:solidFill>
              </a:rPr>
              <a:t>IA</a:t>
            </a:r>
            <a:endParaRPr lang="sr-Cyrl-CS">
              <a:solidFill>
                <a:srgbClr val="FF0000"/>
              </a:solidFill>
            </a:endParaRPr>
          </a:p>
        </p:txBody>
      </p:sp>
      <p:sp>
        <p:nvSpPr>
          <p:cNvPr id="3" name="Content Placeholder 2"/>
          <p:cNvSpPr>
            <a:spLocks noGrp="1"/>
          </p:cNvSpPr>
          <p:nvPr>
            <p:ph idx="1"/>
          </p:nvPr>
        </p:nvSpPr>
        <p:spPr>
          <a:xfrm>
            <a:off x="323528" y="980728"/>
            <a:ext cx="8568952" cy="5472608"/>
          </a:xfrm>
        </p:spPr>
        <p:txBody>
          <a:bodyPr>
            <a:normAutofit fontScale="92500" lnSpcReduction="20000"/>
          </a:bodyPr>
          <a:lstStyle/>
          <a:p>
            <a:r>
              <a:rPr lang="en-US" sz="3200">
                <a:effectLst/>
                <a:latin typeface="Arial" panose="020B0604020202020204" pitchFamily="34" charset="0"/>
                <a:cs typeface="Arial" panose="020B0604020202020204" pitchFamily="34" charset="0"/>
              </a:rPr>
              <a:t>Cardiomyopathies (CMP) are non-inflammatory diseases of the myocardium that are not caused by</a:t>
            </a:r>
            <a:r>
              <a:rPr lang="en-US" sz="3200">
                <a:solidFill>
                  <a:srgbClr val="92D050"/>
                </a:solidFill>
                <a:effectLst/>
                <a:latin typeface="Arial" panose="020B0604020202020204" pitchFamily="34" charset="0"/>
                <a:cs typeface="Arial" panose="020B0604020202020204" pitchFamily="34" charset="0"/>
              </a:rPr>
              <a:t> increased pressure, heart valve diseases, or congenital heart defects</a:t>
            </a:r>
            <a:endParaRPr lang="en-US" sz="3200">
              <a:effectLst/>
              <a:latin typeface="Arial" panose="020B0604020202020204" pitchFamily="34" charset="0"/>
              <a:cs typeface="Arial" panose="020B0604020202020204" pitchFamily="34" charset="0"/>
            </a:endParaRPr>
          </a:p>
          <a:p>
            <a:r>
              <a:rPr lang="en-US" sz="3200">
                <a:effectLst/>
                <a:latin typeface="Arial" panose="020B0604020202020204" pitchFamily="34" charset="0"/>
                <a:cs typeface="Arial" panose="020B0604020202020204" pitchFamily="34" charset="0"/>
              </a:rPr>
              <a:t>Also, </a:t>
            </a:r>
            <a:r>
              <a:rPr lang="en-US" sz="3200">
                <a:solidFill>
                  <a:srgbClr val="92D050"/>
                </a:solidFill>
                <a:effectLst/>
                <a:latin typeface="Arial" panose="020B0604020202020204" pitchFamily="34" charset="0"/>
                <a:cs typeface="Arial" panose="020B0604020202020204" pitchFamily="34" charset="0"/>
              </a:rPr>
              <a:t>ischemia must be excluded </a:t>
            </a:r>
            <a:r>
              <a:rPr lang="en-US" sz="3200">
                <a:effectLst/>
                <a:latin typeface="Arial" panose="020B0604020202020204" pitchFamily="34" charset="0"/>
                <a:cs typeface="Arial" panose="020B0604020202020204" pitchFamily="34" charset="0"/>
              </a:rPr>
              <a:t>as the basis of myocardial dysfunction, although the term ischemic CMP is still used.</a:t>
            </a:r>
          </a:p>
          <a:p>
            <a:r>
              <a:rPr lang="en-US" sz="3200">
                <a:effectLst/>
                <a:latin typeface="Arial" panose="020B0604020202020204" pitchFamily="34" charset="0"/>
                <a:cs typeface="Arial" panose="020B0604020202020204" pitchFamily="34" charset="0"/>
              </a:rPr>
              <a:t>In the past, the term CMP was used only for diseases of unknown cause, and everything else was included in the group of </a:t>
            </a:r>
            <a:r>
              <a:rPr lang="en-US" sz="3200">
                <a:solidFill>
                  <a:srgbClr val="FFFF00"/>
                </a:solidFill>
                <a:effectLst/>
                <a:latin typeface="Arial" panose="020B0604020202020204" pitchFamily="34" charset="0"/>
                <a:cs typeface="Arial" panose="020B0604020202020204" pitchFamily="34" charset="0"/>
              </a:rPr>
              <a:t>specific diseases of the heart muscle.</a:t>
            </a:r>
            <a:endParaRPr lang="sr-Cyrl-CS" sz="3200">
              <a:solidFill>
                <a:srgbClr val="FFFF00"/>
              </a:solidFill>
              <a:effectLst/>
              <a:latin typeface="Arial" panose="020B0604020202020204" pitchFamily="34" charset="0"/>
              <a:cs typeface="Arial" panose="020B0604020202020204" pitchFamily="34" charset="0"/>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CS" b="1">
                <a:solidFill>
                  <a:srgbClr val="FF0000"/>
                </a:solidFill>
              </a:rPr>
              <a:t>Types of CMP</a:t>
            </a:r>
            <a:endParaRPr lang="sr-Cyrl-CS" b="1">
              <a:solidFill>
                <a:srgbClr val="FF0000"/>
              </a:solidFill>
            </a:endParaRPr>
          </a:p>
        </p:txBody>
      </p:sp>
      <p:sp>
        <p:nvSpPr>
          <p:cNvPr id="3" name="Content Placeholder 2"/>
          <p:cNvSpPr>
            <a:spLocks noGrp="1"/>
          </p:cNvSpPr>
          <p:nvPr>
            <p:ph idx="1"/>
          </p:nvPr>
        </p:nvSpPr>
        <p:spPr>
          <a:xfrm>
            <a:off x="214282" y="1935480"/>
            <a:ext cx="8572560" cy="4389120"/>
          </a:xfrm>
        </p:spPr>
        <p:txBody>
          <a:bodyPr/>
          <a:lstStyle/>
          <a:p>
            <a:pPr lvl="0"/>
            <a:r>
              <a:rPr lang="en-US" sz="4000" b="1">
                <a:effectLst/>
                <a:latin typeface="Arial" panose="020B0604020202020204" pitchFamily="34" charset="0"/>
                <a:cs typeface="Arial" panose="020B0604020202020204" pitchFamily="34" charset="0"/>
              </a:rPr>
              <a:t>dilat</a:t>
            </a:r>
            <a:r>
              <a:rPr lang="sr-Latn-RS" sz="4000" b="1">
                <a:effectLst/>
                <a:latin typeface="Arial" panose="020B0604020202020204" pitchFamily="34" charset="0"/>
                <a:cs typeface="Arial" panose="020B0604020202020204" pitchFamily="34" charset="0"/>
              </a:rPr>
              <a:t>ed</a:t>
            </a:r>
            <a:r>
              <a:rPr lang="en-US" sz="4000" b="1">
                <a:effectLst/>
                <a:latin typeface="Arial" panose="020B0604020202020204" pitchFamily="34" charset="0"/>
                <a:cs typeface="Arial" panose="020B0604020202020204" pitchFamily="34" charset="0"/>
              </a:rPr>
              <a:t> or congestive</a:t>
            </a:r>
          </a:p>
          <a:p>
            <a:pPr lvl="0"/>
            <a:r>
              <a:rPr lang="en-US" sz="4000" b="1">
                <a:effectLst/>
                <a:latin typeface="Arial" panose="020B0604020202020204" pitchFamily="34" charset="0"/>
                <a:cs typeface="Arial" panose="020B0604020202020204" pitchFamily="34" charset="0"/>
              </a:rPr>
              <a:t>hypertrophic</a:t>
            </a:r>
          </a:p>
          <a:p>
            <a:pPr lvl="0"/>
            <a:r>
              <a:rPr lang="en-US" sz="4000" b="1">
                <a:effectLst/>
                <a:latin typeface="Arial" panose="020B0604020202020204" pitchFamily="34" charset="0"/>
                <a:cs typeface="Arial" panose="020B0604020202020204" pitchFamily="34" charset="0"/>
              </a:rPr>
              <a:t>restrictive or obliterative.</a:t>
            </a:r>
            <a:endParaRPr lang="sr-Cyrl-CS" sz="4000">
              <a:effectLst/>
              <a:latin typeface="Arial" panose="020B0604020202020204" pitchFamily="34" charset="0"/>
              <a:cs typeface="Arial" panose="020B0604020202020204" pitchFamily="34" charset="0"/>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85728"/>
            <a:ext cx="8229600" cy="1143000"/>
          </a:xfrm>
        </p:spPr>
        <p:txBody>
          <a:bodyPr>
            <a:normAutofit/>
          </a:bodyPr>
          <a:lstStyle/>
          <a:p>
            <a:r>
              <a:rPr lang="en-GB" b="1">
                <a:solidFill>
                  <a:srgbClr val="FF0000"/>
                </a:solidFill>
              </a:rPr>
              <a:t>Dilat</a:t>
            </a:r>
            <a:r>
              <a:rPr lang="sr-Latn-RS" b="1">
                <a:solidFill>
                  <a:srgbClr val="FF0000"/>
                </a:solidFill>
              </a:rPr>
              <a:t>ed c</a:t>
            </a:r>
            <a:r>
              <a:rPr lang="en-GB" b="1">
                <a:solidFill>
                  <a:srgbClr val="FF0000"/>
                </a:solidFill>
              </a:rPr>
              <a:t>ardiom</a:t>
            </a:r>
            <a:r>
              <a:rPr lang="sr-Latn-RS" b="1">
                <a:solidFill>
                  <a:srgbClr val="FF0000"/>
                </a:solidFill>
              </a:rPr>
              <a:t>y</a:t>
            </a:r>
            <a:r>
              <a:rPr lang="en-GB" b="1">
                <a:solidFill>
                  <a:srgbClr val="FF0000"/>
                </a:solidFill>
              </a:rPr>
              <a:t>opat</a:t>
            </a:r>
            <a:r>
              <a:rPr lang="sr-Latn-RS" b="1">
                <a:solidFill>
                  <a:srgbClr val="FF0000"/>
                </a:solidFill>
              </a:rPr>
              <a:t>hy</a:t>
            </a:r>
            <a:r>
              <a:rPr lang="sr-Cyrl-CS" b="1">
                <a:solidFill>
                  <a:srgbClr val="FF0000"/>
                </a:solidFill>
              </a:rPr>
              <a:t/>
            </a:r>
            <a:br>
              <a:rPr lang="sr-Cyrl-CS" b="1">
                <a:solidFill>
                  <a:srgbClr val="FF0000"/>
                </a:solidFill>
              </a:rPr>
            </a:br>
            <a:endParaRPr lang="sr-Cyrl-CS">
              <a:solidFill>
                <a:srgbClr val="FF0000"/>
              </a:solidFill>
            </a:endParaRPr>
          </a:p>
        </p:txBody>
      </p:sp>
      <p:sp>
        <p:nvSpPr>
          <p:cNvPr id="3" name="Content Placeholder 2"/>
          <p:cNvSpPr>
            <a:spLocks noGrp="1"/>
          </p:cNvSpPr>
          <p:nvPr>
            <p:ph idx="1"/>
          </p:nvPr>
        </p:nvSpPr>
        <p:spPr>
          <a:xfrm>
            <a:off x="457200" y="908720"/>
            <a:ext cx="8229600" cy="5544616"/>
          </a:xfrm>
        </p:spPr>
        <p:txBody>
          <a:bodyPr>
            <a:normAutofit lnSpcReduction="10000"/>
          </a:bodyPr>
          <a:lstStyle/>
          <a:p>
            <a:r>
              <a:rPr lang="sr-Latn-CS" sz="2800">
                <a:latin typeface="Arial" panose="020B0604020202020204" pitchFamily="34" charset="0"/>
                <a:cs typeface="Arial" panose="020B0604020202020204" pitchFamily="34" charset="0"/>
              </a:rPr>
              <a:t>Markedly dilated heart with impaired contractile function lacking all signs of myocarditis.</a:t>
            </a:r>
          </a:p>
          <a:p>
            <a:r>
              <a:rPr lang="sr-Latn-CS" sz="2800">
                <a:latin typeface="Arial" panose="020B0604020202020204" pitchFamily="34" charset="0"/>
                <a:cs typeface="Arial" panose="020B0604020202020204" pitchFamily="34" charset="0"/>
              </a:rPr>
              <a:t>This condition can be caused by various insults:</a:t>
            </a:r>
          </a:p>
          <a:p>
            <a:pPr lvl="1"/>
            <a:r>
              <a:rPr lang="sr-Latn-CS" sz="2600">
                <a:solidFill>
                  <a:srgbClr val="FFFF00"/>
                </a:solidFill>
                <a:latin typeface="Arial" panose="020B0604020202020204" pitchFamily="34" charset="0"/>
                <a:cs typeface="Arial" panose="020B0604020202020204" pitchFamily="34" charset="0"/>
              </a:rPr>
              <a:t>previous episodes of viral myocarditis (enteroviruses, Coxackie)</a:t>
            </a:r>
          </a:p>
          <a:p>
            <a:pPr lvl="1"/>
            <a:r>
              <a:rPr lang="sr-Latn-CS" sz="2600">
                <a:solidFill>
                  <a:srgbClr val="FFFF00"/>
                </a:solidFill>
                <a:latin typeface="Arial" panose="020B0604020202020204" pitchFamily="34" charset="0"/>
                <a:cs typeface="Arial" panose="020B0604020202020204" pitchFamily="34" charset="0"/>
              </a:rPr>
              <a:t>alcohol abuse (thiamin deficiency)</a:t>
            </a:r>
          </a:p>
          <a:p>
            <a:pPr lvl="1"/>
            <a:r>
              <a:rPr lang="sr-Latn-CS" sz="2600">
                <a:solidFill>
                  <a:srgbClr val="FFFF00"/>
                </a:solidFill>
                <a:latin typeface="Arial" panose="020B0604020202020204" pitchFamily="34" charset="0"/>
                <a:cs typeface="Arial" panose="020B0604020202020204" pitchFamily="34" charset="0"/>
              </a:rPr>
              <a:t>some conditions associated with pregnancy</a:t>
            </a:r>
          </a:p>
          <a:p>
            <a:pPr lvl="1"/>
            <a:r>
              <a:rPr lang="sr-Latn-CS" sz="2600">
                <a:solidFill>
                  <a:srgbClr val="FFFF00"/>
                </a:solidFill>
                <a:latin typeface="Arial" panose="020B0604020202020204" pitchFamily="34" charset="0"/>
                <a:cs typeface="Arial" panose="020B0604020202020204" pitchFamily="34" charset="0"/>
              </a:rPr>
              <a:t>lack of selenium</a:t>
            </a:r>
          </a:p>
          <a:p>
            <a:pPr lvl="1"/>
            <a:r>
              <a:rPr lang="sr-Latn-CS" sz="2600">
                <a:solidFill>
                  <a:srgbClr val="FFFF00"/>
                </a:solidFill>
                <a:latin typeface="Arial" panose="020B0604020202020204" pitchFamily="34" charset="0"/>
                <a:cs typeface="Arial" panose="020B0604020202020204" pitchFamily="34" charset="0"/>
              </a:rPr>
              <a:t>toxic damage (cobalt, nickel, lithium, anthracycline drugs, cocaine, catecholamines)</a:t>
            </a:r>
          </a:p>
          <a:p>
            <a:pPr lvl="1"/>
            <a:r>
              <a:rPr lang="sr-Latn-CS" sz="2600">
                <a:solidFill>
                  <a:srgbClr val="FFFF00"/>
                </a:solidFill>
                <a:latin typeface="Arial" panose="020B0604020202020204" pitchFamily="34" charset="0"/>
                <a:cs typeface="Arial" panose="020B0604020202020204" pitchFamily="34" charset="0"/>
              </a:rPr>
              <a:t>A genetic predisposition is also poss</a:t>
            </a:r>
            <a:r>
              <a:rPr lang="sr-Latn-CS" sz="2600">
                <a:latin typeface="Arial" panose="020B0604020202020204" pitchFamily="34" charset="0"/>
                <a:cs typeface="Arial" panose="020B0604020202020204" pitchFamily="34" charset="0"/>
              </a:rPr>
              <a:t>ible.</a:t>
            </a:r>
            <a:endParaRPr lang="sr-Cyrl-CS">
              <a:latin typeface="Arial" panose="020B0604020202020204" pitchFamily="34" charset="0"/>
              <a:cs typeface="Arial" panose="020B0604020202020204" pitchFamily="34" charset="0"/>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lstStyle/>
          <a:p>
            <a:r>
              <a:rPr lang="en-GB">
                <a:solidFill>
                  <a:srgbClr val="FF0000"/>
                </a:solidFill>
              </a:rPr>
              <a:t>Mor</a:t>
            </a:r>
            <a:r>
              <a:rPr lang="sr-Latn-RS">
                <a:solidFill>
                  <a:srgbClr val="FF0000"/>
                </a:solidFill>
              </a:rPr>
              <a:t>pho</a:t>
            </a:r>
            <a:r>
              <a:rPr lang="en-GB">
                <a:solidFill>
                  <a:srgbClr val="FF0000"/>
                </a:solidFill>
              </a:rPr>
              <a:t>lo</a:t>
            </a:r>
            <a:r>
              <a:rPr lang="sr-Latn-RS">
                <a:solidFill>
                  <a:srgbClr val="FF0000"/>
                </a:solidFill>
              </a:rPr>
              <a:t>gy</a:t>
            </a:r>
            <a:endParaRPr lang="sr-Cyrl-CS">
              <a:solidFill>
                <a:srgbClr val="FF0000"/>
              </a:solidFill>
            </a:endParaRPr>
          </a:p>
        </p:txBody>
      </p:sp>
      <p:sp>
        <p:nvSpPr>
          <p:cNvPr id="3" name="Content Placeholder 2"/>
          <p:cNvSpPr>
            <a:spLocks noGrp="1"/>
          </p:cNvSpPr>
          <p:nvPr>
            <p:ph idx="1"/>
          </p:nvPr>
        </p:nvSpPr>
        <p:spPr>
          <a:xfrm>
            <a:off x="457200" y="1142984"/>
            <a:ext cx="8229600" cy="5181616"/>
          </a:xfrm>
        </p:spPr>
        <p:txBody>
          <a:bodyPr>
            <a:normAutofit/>
          </a:bodyPr>
          <a:lstStyle/>
          <a:p>
            <a:r>
              <a:rPr lang="en-US" sz="4000">
                <a:effectLst/>
                <a:latin typeface="Arial" panose="020B0604020202020204" pitchFamily="34" charset="0"/>
                <a:cs typeface="Arial" panose="020B0604020202020204" pitchFamily="34" charset="0"/>
              </a:rPr>
              <a:t>The heart is usually large, weighing more than 900 g,</a:t>
            </a:r>
          </a:p>
          <a:p>
            <a:r>
              <a:rPr lang="en-US" sz="4000">
                <a:effectLst/>
                <a:latin typeface="Arial" panose="020B0604020202020204" pitchFamily="34" charset="0"/>
                <a:cs typeface="Arial" panose="020B0604020202020204" pitchFamily="34" charset="0"/>
              </a:rPr>
              <a:t>Cavity dilation can neutralize wall hypertrophy.</a:t>
            </a:r>
          </a:p>
          <a:p>
            <a:r>
              <a:rPr lang="en-US" sz="4000">
                <a:effectLst/>
                <a:latin typeface="Arial" panose="020B0604020202020204" pitchFamily="34" charset="0"/>
                <a:cs typeface="Arial" panose="020B0604020202020204" pitchFamily="34" charset="0"/>
              </a:rPr>
              <a:t>Mural thrombi can be found in dilated cavities.</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FAB27EA1-E76C-3497-FBAD-C75A297D0D0E}"/>
              </a:ext>
            </a:extLst>
          </p:cNvPr>
          <p:cNvPicPr>
            <a:picLocks noChangeAspect="1"/>
          </p:cNvPicPr>
          <p:nvPr/>
        </p:nvPicPr>
        <p:blipFill>
          <a:blip r:embed="rId2"/>
          <a:stretch>
            <a:fillRect/>
          </a:stretch>
        </p:blipFill>
        <p:spPr>
          <a:xfrm>
            <a:off x="323528" y="369723"/>
            <a:ext cx="4704522" cy="3024336"/>
          </a:xfrm>
          <a:prstGeom prst="rect">
            <a:avLst/>
          </a:prstGeom>
        </p:spPr>
      </p:pic>
      <p:pic>
        <p:nvPicPr>
          <p:cNvPr id="3" name="Picture 2">
            <a:extLst>
              <a:ext uri="{FF2B5EF4-FFF2-40B4-BE49-F238E27FC236}">
                <a16:creationId xmlns="" xmlns:a16="http://schemas.microsoft.com/office/drawing/2014/main" id="{3D7D298B-8742-118D-483B-7E215C744F3E}"/>
              </a:ext>
            </a:extLst>
          </p:cNvPr>
          <p:cNvPicPr>
            <a:picLocks noChangeAspect="1"/>
          </p:cNvPicPr>
          <p:nvPr/>
        </p:nvPicPr>
        <p:blipFill>
          <a:blip r:embed="rId3"/>
          <a:stretch>
            <a:fillRect/>
          </a:stretch>
        </p:blipFill>
        <p:spPr>
          <a:xfrm>
            <a:off x="3563888" y="3429000"/>
            <a:ext cx="5376597" cy="3024336"/>
          </a:xfrm>
          <a:prstGeom prst="rect">
            <a:avLst/>
          </a:prstGeom>
        </p:spPr>
      </p:pic>
    </p:spTree>
    <p:extLst>
      <p:ext uri="{BB962C8B-B14F-4D97-AF65-F5344CB8AC3E}">
        <p14:creationId xmlns:p14="http://schemas.microsoft.com/office/powerpoint/2010/main" val="18627295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A5C20B2D-C519-7AFF-AD14-FD0AFD5EAE20}"/>
              </a:ext>
            </a:extLst>
          </p:cNvPr>
          <p:cNvSpPr>
            <a:spLocks noGrp="1"/>
          </p:cNvSpPr>
          <p:nvPr>
            <p:ph idx="1"/>
          </p:nvPr>
        </p:nvSpPr>
        <p:spPr>
          <a:xfrm>
            <a:off x="395536" y="4509120"/>
            <a:ext cx="8280919" cy="2348880"/>
          </a:xfrm>
        </p:spPr>
        <p:txBody>
          <a:bodyPr>
            <a:normAutofit lnSpcReduction="10000"/>
          </a:bodyPr>
          <a:lstStyle/>
          <a:p>
            <a:r>
              <a:rPr lang="en-US" sz="1400">
                <a:latin typeface="Arial" panose="020B0604020202020204" pitchFamily="34" charset="0"/>
                <a:cs typeface="Arial" panose="020B0604020202020204" pitchFamily="34" charset="0"/>
              </a:rPr>
              <a:t>Dilated cardiomyopathy (DCM) refers to weakening and subsequent dilation and dysfunction of the myocardium. There is usually some concomitant hypertrophy as well. The image shows biventricular dilation of the heart and a thrombus at the apex of the left ventricle. In DCM the heart is usually enlarged and flabby. There are no specific histologic abnormalities in DCM. The causes of DCM are many and include genetic (30% to 50% of cases), toxic (e.g. alcohol, chemotherapeutic agent doxorubicin), metabolic (e.g. iron overload in hereditary hemochromatosis), and infectious agents as well as previous myocardial infarction. Mutations in TTN encoding Titin protein account for almost 20% of cases of DCM. Chagas disease caused by Trypanosome cruzi is a common cause of dilated cardiomyopathy in Latin America</a:t>
            </a:r>
            <a:endParaRPr lang="sr-Latn-RS" sz="1400">
              <a:latin typeface="Arial" panose="020B0604020202020204" pitchFamily="34" charset="0"/>
              <a:cs typeface="Arial" panose="020B0604020202020204" pitchFamily="34" charset="0"/>
            </a:endParaRPr>
          </a:p>
        </p:txBody>
      </p:sp>
      <p:pic>
        <p:nvPicPr>
          <p:cNvPr id="3074" name="Picture 2" descr="Webpathology.com: A Collection of Surgical Pathology Images">
            <a:extLst>
              <a:ext uri="{FF2B5EF4-FFF2-40B4-BE49-F238E27FC236}">
                <a16:creationId xmlns="" xmlns:a16="http://schemas.microsoft.com/office/drawing/2014/main" id="{459B7425-4784-F06C-4C08-2D90ED4A0D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188640"/>
            <a:ext cx="3959721" cy="4197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246852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F545C3C-F399-4E1D-F041-13EF2A3E2270}"/>
              </a:ext>
            </a:extLst>
          </p:cNvPr>
          <p:cNvSpPr>
            <a:spLocks noGrp="1"/>
          </p:cNvSpPr>
          <p:nvPr>
            <p:ph type="title"/>
          </p:nvPr>
        </p:nvSpPr>
        <p:spPr/>
        <p:txBody>
          <a:bodyPr>
            <a:normAutofit/>
          </a:bodyPr>
          <a:lstStyle/>
          <a:p>
            <a:r>
              <a:rPr lang="en-US" sz="1600">
                <a:latin typeface="Arial" panose="020B0604020202020204" pitchFamily="34" charset="0"/>
                <a:cs typeface="Arial" panose="020B0604020202020204" pitchFamily="34" charset="0"/>
              </a:rPr>
              <a:t>Gross appearances of increased in volume hearts in DCM</a:t>
            </a:r>
            <a:endParaRPr lang="sr-Latn-RS" sz="1600">
              <a:latin typeface="Arial" panose="020B0604020202020204" pitchFamily="34" charset="0"/>
              <a:cs typeface="Arial" panose="020B0604020202020204" pitchFamily="34" charset="0"/>
            </a:endParaRPr>
          </a:p>
        </p:txBody>
      </p:sp>
      <p:pic>
        <p:nvPicPr>
          <p:cNvPr id="4" name="Content Placeholder 3">
            <a:extLst>
              <a:ext uri="{FF2B5EF4-FFF2-40B4-BE49-F238E27FC236}">
                <a16:creationId xmlns="" xmlns:a16="http://schemas.microsoft.com/office/drawing/2014/main" id="{9E47557F-471D-FB0B-EBE2-53548F7022CF}"/>
              </a:ext>
            </a:extLst>
          </p:cNvPr>
          <p:cNvPicPr>
            <a:picLocks noGrp="1" noChangeAspect="1"/>
          </p:cNvPicPr>
          <p:nvPr>
            <p:ph idx="1"/>
          </p:nvPr>
        </p:nvPicPr>
        <p:blipFill>
          <a:blip r:embed="rId2"/>
          <a:stretch>
            <a:fillRect/>
          </a:stretch>
        </p:blipFill>
        <p:spPr>
          <a:xfrm>
            <a:off x="696218" y="2204864"/>
            <a:ext cx="7697777" cy="3456384"/>
          </a:xfrm>
          <a:prstGeom prst="rect">
            <a:avLst/>
          </a:prstGeom>
        </p:spPr>
      </p:pic>
    </p:spTree>
    <p:extLst>
      <p:ext uri="{BB962C8B-B14F-4D97-AF65-F5344CB8AC3E}">
        <p14:creationId xmlns:p14="http://schemas.microsoft.com/office/powerpoint/2010/main" val="360133415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lstStyle/>
          <a:p>
            <a:r>
              <a:rPr lang="en-GB">
                <a:solidFill>
                  <a:srgbClr val="FFC000"/>
                </a:solidFill>
              </a:rPr>
              <a:t>Histolo</a:t>
            </a:r>
            <a:r>
              <a:rPr lang="sr-Latn-RS">
                <a:solidFill>
                  <a:srgbClr val="FFC000"/>
                </a:solidFill>
              </a:rPr>
              <a:t>gy</a:t>
            </a:r>
            <a:endParaRPr lang="sr-Cyrl-CS">
              <a:solidFill>
                <a:srgbClr val="FFC000"/>
              </a:solidFill>
            </a:endParaRPr>
          </a:p>
        </p:txBody>
      </p:sp>
      <p:sp>
        <p:nvSpPr>
          <p:cNvPr id="3" name="Content Placeholder 2"/>
          <p:cNvSpPr>
            <a:spLocks noGrp="1"/>
          </p:cNvSpPr>
          <p:nvPr>
            <p:ph idx="1"/>
          </p:nvPr>
        </p:nvSpPr>
        <p:spPr>
          <a:xfrm>
            <a:off x="457200" y="1428736"/>
            <a:ext cx="8229600" cy="4895864"/>
          </a:xfrm>
        </p:spPr>
        <p:txBody>
          <a:bodyPr>
            <a:normAutofit fontScale="92500" lnSpcReduction="10000"/>
          </a:bodyPr>
          <a:lstStyle/>
          <a:p>
            <a:r>
              <a:rPr lang="en-US" sz="3600">
                <a:effectLst/>
                <a:latin typeface="Arial" panose="020B0604020202020204" pitchFamily="34" charset="0"/>
                <a:cs typeface="Arial" panose="020B0604020202020204" pitchFamily="34" charset="0"/>
              </a:rPr>
              <a:t>Usually few specific changes are found, but in most cases there is a variation in the size of myofibrils due to stretching of some, atrophy of others and focal myocytolysis.</a:t>
            </a:r>
          </a:p>
          <a:p>
            <a:r>
              <a:rPr lang="en-US" sz="3600">
                <a:effectLst/>
                <a:latin typeface="Arial" panose="020B0604020202020204" pitchFamily="34" charset="0"/>
                <a:cs typeface="Arial" panose="020B0604020202020204" pitchFamily="34" charset="0"/>
              </a:rPr>
              <a:t>Sometimes, interstitial fibrosis and sparse focal mononuclear infiltrates reminiscent of previous episodes of viral myocarditis.</a:t>
            </a:r>
            <a:endParaRPr lang="sr-Cyrl-CS" sz="3600">
              <a:effectLst/>
              <a:latin typeface="Arial" panose="020B0604020202020204" pitchFamily="34" charset="0"/>
              <a:cs typeface="Arial" panose="020B0604020202020204" pitchFamily="34" charset="0"/>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5ABA616B-72F2-D442-ECD3-E76BEE02BDF2}"/>
              </a:ext>
            </a:extLst>
          </p:cNvPr>
          <p:cNvPicPr>
            <a:picLocks noGrp="1" noChangeAspect="1"/>
          </p:cNvPicPr>
          <p:nvPr>
            <p:ph idx="1"/>
          </p:nvPr>
        </p:nvPicPr>
        <p:blipFill>
          <a:blip r:embed="rId2"/>
          <a:stretch>
            <a:fillRect/>
          </a:stretch>
        </p:blipFill>
        <p:spPr>
          <a:xfrm>
            <a:off x="1151620" y="116632"/>
            <a:ext cx="6840760" cy="2858391"/>
          </a:xfrm>
          <a:prstGeom prst="rect">
            <a:avLst/>
          </a:prstGeom>
        </p:spPr>
      </p:pic>
      <p:sp>
        <p:nvSpPr>
          <p:cNvPr id="6" name="TextBox 5">
            <a:extLst>
              <a:ext uri="{FF2B5EF4-FFF2-40B4-BE49-F238E27FC236}">
                <a16:creationId xmlns="" xmlns:a16="http://schemas.microsoft.com/office/drawing/2014/main" id="{877547F3-06DF-6699-6DD5-29DDB28205B9}"/>
              </a:ext>
            </a:extLst>
          </p:cNvPr>
          <p:cNvSpPr txBox="1"/>
          <p:nvPr/>
        </p:nvSpPr>
        <p:spPr>
          <a:xfrm>
            <a:off x="179512" y="3100774"/>
            <a:ext cx="8784976" cy="307777"/>
          </a:xfrm>
          <a:prstGeom prst="rect">
            <a:avLst/>
          </a:prstGeom>
          <a:noFill/>
        </p:spPr>
        <p:txBody>
          <a:bodyPr wrap="square">
            <a:spAutoFit/>
          </a:bodyPr>
          <a:lstStyle/>
          <a:p>
            <a:r>
              <a:rPr lang="sr-Latn-RS" sz="1400">
                <a:latin typeface="Arial" panose="020B0604020202020204" pitchFamily="34" charset="0"/>
                <a:cs typeface="Arial" panose="020B0604020202020204" pitchFamily="34" charset="0"/>
              </a:rPr>
              <a:t>              H-E stain, hypertrophic myocardial fibers with „box car” nuclei, fibroblasts and interstitial fibrosis</a:t>
            </a:r>
          </a:p>
        </p:txBody>
      </p:sp>
      <p:pic>
        <p:nvPicPr>
          <p:cNvPr id="7" name="Picture 6">
            <a:extLst>
              <a:ext uri="{FF2B5EF4-FFF2-40B4-BE49-F238E27FC236}">
                <a16:creationId xmlns="" xmlns:a16="http://schemas.microsoft.com/office/drawing/2014/main" id="{2BD8E80B-7190-5F1B-1625-9B505829B298}"/>
              </a:ext>
            </a:extLst>
          </p:cNvPr>
          <p:cNvPicPr>
            <a:picLocks noChangeAspect="1"/>
          </p:cNvPicPr>
          <p:nvPr/>
        </p:nvPicPr>
        <p:blipFill>
          <a:blip r:embed="rId3"/>
          <a:stretch>
            <a:fillRect/>
          </a:stretch>
        </p:blipFill>
        <p:spPr>
          <a:xfrm>
            <a:off x="937337" y="3534302"/>
            <a:ext cx="7291573" cy="2832179"/>
          </a:xfrm>
          <a:prstGeom prst="rect">
            <a:avLst/>
          </a:prstGeom>
        </p:spPr>
      </p:pic>
      <p:sp>
        <p:nvSpPr>
          <p:cNvPr id="9" name="TextBox 8">
            <a:extLst>
              <a:ext uri="{FF2B5EF4-FFF2-40B4-BE49-F238E27FC236}">
                <a16:creationId xmlns="" xmlns:a16="http://schemas.microsoft.com/office/drawing/2014/main" id="{FDF924D5-3862-1310-45CB-4DFA4F88CA27}"/>
              </a:ext>
            </a:extLst>
          </p:cNvPr>
          <p:cNvSpPr txBox="1"/>
          <p:nvPr/>
        </p:nvSpPr>
        <p:spPr>
          <a:xfrm>
            <a:off x="611560" y="6366480"/>
            <a:ext cx="8208912" cy="307777"/>
          </a:xfrm>
          <a:prstGeom prst="rect">
            <a:avLst/>
          </a:prstGeom>
          <a:noFill/>
        </p:spPr>
        <p:txBody>
          <a:bodyPr wrap="square">
            <a:spAutoFit/>
          </a:bodyPr>
          <a:lstStyle/>
          <a:p>
            <a:r>
              <a:rPr lang="en-US" sz="1400">
                <a:latin typeface="Arial" panose="020B0604020202020204" pitchFamily="34" charset="0"/>
                <a:cs typeface="Arial" panose="020B0604020202020204" pitchFamily="34" charset="0"/>
              </a:rPr>
              <a:t>Masson’s trichrome stain showing subendocardial scars and interstitial deposition of collagen fibers</a:t>
            </a:r>
            <a:endParaRPr lang="sr-Latn-RS" sz="14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62824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a:solidFill>
                  <a:srgbClr val="FFC000"/>
                </a:solidFill>
              </a:rPr>
              <a:t>outcome</a:t>
            </a:r>
            <a:endParaRPr lang="sr-Cyrl-CS" b="1">
              <a:solidFill>
                <a:srgbClr val="FFC000"/>
              </a:solidFill>
            </a:endParaRPr>
          </a:p>
        </p:txBody>
      </p:sp>
      <p:sp>
        <p:nvSpPr>
          <p:cNvPr id="3" name="Content Placeholder 2"/>
          <p:cNvSpPr>
            <a:spLocks noGrp="1"/>
          </p:cNvSpPr>
          <p:nvPr>
            <p:ph idx="1"/>
          </p:nvPr>
        </p:nvSpPr>
        <p:spPr>
          <a:xfrm>
            <a:off x="685346" y="2096064"/>
            <a:ext cx="7765322" cy="3695136"/>
          </a:xfrm>
        </p:spPr>
        <p:txBody>
          <a:bodyPr>
            <a:normAutofit lnSpcReduction="10000"/>
          </a:bodyPr>
          <a:lstStyle/>
          <a:p>
            <a:r>
              <a:rPr lang="en-US" sz="3200">
                <a:effectLst/>
                <a:latin typeface="Arial" panose="020B0604020202020204" pitchFamily="34" charset="0"/>
                <a:cs typeface="Arial" panose="020B0604020202020204" pitchFamily="34" charset="0"/>
              </a:rPr>
              <a:t>Dilatative </a:t>
            </a:r>
            <a:r>
              <a:rPr lang="sr-Latn-RS" sz="3200">
                <a:effectLst/>
                <a:latin typeface="Arial" panose="020B0604020202020204" pitchFamily="34" charset="0"/>
                <a:cs typeface="Arial" panose="020B0604020202020204" pitchFamily="34" charset="0"/>
              </a:rPr>
              <a:t>C</a:t>
            </a:r>
            <a:r>
              <a:rPr lang="en-US" sz="3200">
                <a:effectLst/>
                <a:latin typeface="Arial" panose="020B0604020202020204" pitchFamily="34" charset="0"/>
                <a:cs typeface="Arial" panose="020B0604020202020204" pitchFamily="34" charset="0"/>
              </a:rPr>
              <a:t>MP appears at any age, including childhood.</a:t>
            </a:r>
          </a:p>
          <a:p>
            <a:r>
              <a:rPr lang="en-US" sz="3200">
                <a:effectLst/>
                <a:latin typeface="Arial" panose="020B0604020202020204" pitchFamily="34" charset="0"/>
                <a:cs typeface="Arial" panose="020B0604020202020204" pitchFamily="34" charset="0"/>
              </a:rPr>
              <a:t>About 35% die within 5 years, and 70% within 10 years.</a:t>
            </a:r>
          </a:p>
          <a:p>
            <a:r>
              <a:rPr lang="en-US" sz="3200">
                <a:effectLst/>
                <a:latin typeface="Arial" panose="020B0604020202020204" pitchFamily="34" charset="0"/>
                <a:cs typeface="Arial" panose="020B0604020202020204" pitchFamily="34" charset="0"/>
              </a:rPr>
              <a:t>The diagnosis is often made by excluding other causes.</a:t>
            </a:r>
            <a:endParaRPr lang="sr-Cyrl-CS" sz="3200">
              <a:effectLst/>
              <a:latin typeface="Arial" panose="020B0604020202020204" pitchFamily="34" charset="0"/>
              <a:cs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6FAEA88C-8B27-5927-8585-BC3789834F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5736" y="202332"/>
            <a:ext cx="5093020" cy="6453336"/>
          </a:xfrm>
          <a:prstGeom prst="rect">
            <a:avLst/>
          </a:prstGeom>
        </p:spPr>
      </p:pic>
    </p:spTree>
    <p:extLst>
      <p:ext uri="{BB962C8B-B14F-4D97-AF65-F5344CB8AC3E}">
        <p14:creationId xmlns:p14="http://schemas.microsoft.com/office/powerpoint/2010/main" val="42964718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a:solidFill>
                  <a:srgbClr val="FF0000"/>
                </a:solidFill>
              </a:rPr>
              <a:t>Hypertrophic cardiomyopathy</a:t>
            </a:r>
            <a:endParaRPr lang="sr-Cyrl-CS" sz="3200">
              <a:solidFill>
                <a:srgbClr val="FF0000"/>
              </a:solidFill>
            </a:endParaRPr>
          </a:p>
        </p:txBody>
      </p:sp>
      <p:sp>
        <p:nvSpPr>
          <p:cNvPr id="3" name="Content Placeholder 2"/>
          <p:cNvSpPr>
            <a:spLocks noGrp="1"/>
          </p:cNvSpPr>
          <p:nvPr>
            <p:ph idx="1"/>
          </p:nvPr>
        </p:nvSpPr>
        <p:spPr/>
        <p:txBody>
          <a:bodyPr>
            <a:normAutofit/>
          </a:bodyPr>
          <a:lstStyle/>
          <a:p>
            <a:r>
              <a:rPr lang="en-GB" sz="3600" b="1">
                <a:effectLst/>
                <a:latin typeface="Arial" panose="020B0604020202020204" pitchFamily="34" charset="0"/>
                <a:cs typeface="Arial" panose="020B0604020202020204" pitchFamily="34" charset="0"/>
              </a:rPr>
              <a:t>asymmetric septal hypertrophy</a:t>
            </a:r>
          </a:p>
          <a:p>
            <a:r>
              <a:rPr lang="en-GB" sz="3600" b="1">
                <a:effectLst/>
                <a:latin typeface="Arial" panose="020B0604020202020204" pitchFamily="34" charset="0"/>
                <a:cs typeface="Arial" panose="020B0604020202020204" pitchFamily="34" charset="0"/>
              </a:rPr>
              <a:t>idiopathic hypertrophic subaortic stenosis</a:t>
            </a:r>
          </a:p>
          <a:p>
            <a:r>
              <a:rPr lang="en-GB" sz="3600" b="1">
                <a:effectLst/>
                <a:latin typeface="Arial" panose="020B0604020202020204" pitchFamily="34" charset="0"/>
                <a:cs typeface="Arial" panose="020B0604020202020204" pitchFamily="34" charset="0"/>
              </a:rPr>
              <a:t>hypertrophic obstructive </a:t>
            </a:r>
            <a:r>
              <a:rPr lang="sr-Latn-RS" sz="3600" b="1">
                <a:effectLst/>
                <a:latin typeface="Arial" panose="020B0604020202020204" pitchFamily="34" charset="0"/>
                <a:cs typeface="Arial" panose="020B0604020202020204" pitchFamily="34" charset="0"/>
              </a:rPr>
              <a:t>C</a:t>
            </a:r>
            <a:r>
              <a:rPr lang="en-GB" sz="3600" b="1">
                <a:effectLst/>
                <a:latin typeface="Arial" panose="020B0604020202020204" pitchFamily="34" charset="0"/>
                <a:cs typeface="Arial" panose="020B0604020202020204" pitchFamily="34" charset="0"/>
              </a:rPr>
              <a:t>MP</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600" b="1">
                <a:solidFill>
                  <a:srgbClr val="FF0000"/>
                </a:solidFill>
              </a:rPr>
              <a:t>Hipertrofi</a:t>
            </a:r>
            <a:r>
              <a:rPr lang="sr-Latn-CS" sz="3600" b="1">
                <a:solidFill>
                  <a:srgbClr val="FF0000"/>
                </a:solidFill>
              </a:rPr>
              <a:t>č</a:t>
            </a:r>
            <a:r>
              <a:rPr lang="en-GB" sz="3600" b="1">
                <a:solidFill>
                  <a:srgbClr val="FF0000"/>
                </a:solidFill>
              </a:rPr>
              <a:t>na kardiomiopatija</a:t>
            </a:r>
            <a:r>
              <a:rPr lang="sr-Cyrl-CS" sz="3600" b="1">
                <a:solidFill>
                  <a:srgbClr val="FF0000"/>
                </a:solidFill>
              </a:rPr>
              <a:t/>
            </a:r>
            <a:br>
              <a:rPr lang="sr-Cyrl-CS" sz="3600" b="1">
                <a:solidFill>
                  <a:srgbClr val="FF0000"/>
                </a:solidFill>
              </a:rPr>
            </a:br>
            <a:endParaRPr lang="sr-Cyrl-CS" sz="3600"/>
          </a:p>
        </p:txBody>
      </p:sp>
      <p:sp>
        <p:nvSpPr>
          <p:cNvPr id="3" name="Content Placeholder 2"/>
          <p:cNvSpPr>
            <a:spLocks noGrp="1"/>
          </p:cNvSpPr>
          <p:nvPr>
            <p:ph idx="1"/>
          </p:nvPr>
        </p:nvSpPr>
        <p:spPr>
          <a:xfrm>
            <a:off x="457200" y="1643050"/>
            <a:ext cx="8229600" cy="4681550"/>
          </a:xfrm>
        </p:spPr>
        <p:txBody>
          <a:bodyPr>
            <a:normAutofit lnSpcReduction="10000"/>
          </a:bodyPr>
          <a:lstStyle/>
          <a:p>
            <a:r>
              <a:rPr lang="en-GB" sz="3200">
                <a:latin typeface="+mj-lt"/>
              </a:rPr>
              <a:t>Za razliku od dilatacione KMP, ovde je srce hiperkontraktilno. </a:t>
            </a:r>
            <a:endParaRPr lang="sr-Cyrl-CS" sz="3200">
              <a:latin typeface="+mj-lt"/>
            </a:endParaRPr>
          </a:p>
          <a:p>
            <a:r>
              <a:rPr lang="en-GB" sz="3200">
                <a:latin typeface="+mj-lt"/>
              </a:rPr>
              <a:t>U vi</a:t>
            </a:r>
            <a:r>
              <a:rPr lang="sr-Latn-CS" sz="3200">
                <a:latin typeface="+mj-lt"/>
              </a:rPr>
              <a:t>š</a:t>
            </a:r>
            <a:r>
              <a:rPr lang="en-GB" sz="3200">
                <a:latin typeface="+mj-lt"/>
              </a:rPr>
              <a:t>e od polovine slu</a:t>
            </a:r>
            <a:r>
              <a:rPr lang="sr-Latn-CS" sz="3200">
                <a:latin typeface="+mj-lt"/>
              </a:rPr>
              <a:t>č</a:t>
            </a:r>
            <a:r>
              <a:rPr lang="en-GB" sz="3200">
                <a:latin typeface="+mj-lt"/>
              </a:rPr>
              <a:t>ajeva bolest je familijarna. </a:t>
            </a:r>
            <a:endParaRPr lang="sr-Cyrl-CS" sz="3200">
              <a:latin typeface="+mj-lt"/>
            </a:endParaRPr>
          </a:p>
          <a:p>
            <a:r>
              <a:rPr lang="sr-Latn-CS" sz="3200">
                <a:latin typeface="+mj-lt"/>
              </a:rPr>
              <a:t>P</a:t>
            </a:r>
            <a:r>
              <a:rPr lang="en-GB" sz="3200">
                <a:latin typeface="+mj-lt"/>
              </a:rPr>
              <a:t>romena na 14-om hromozomu u vidu mutacije </a:t>
            </a:r>
            <a:r>
              <a:rPr lang="sr-Latn-CS" sz="3200">
                <a:latin typeface="+mj-lt"/>
              </a:rPr>
              <a:t>š</a:t>
            </a:r>
            <a:r>
              <a:rPr lang="en-GB" sz="3200">
                <a:latin typeface="+mj-lt"/>
              </a:rPr>
              <a:t>to poga</a:t>
            </a:r>
            <a:r>
              <a:rPr lang="sr-Latn-CS" sz="3200">
                <a:latin typeface="+mj-lt"/>
              </a:rPr>
              <a:t>đ</a:t>
            </a:r>
            <a:r>
              <a:rPr lang="en-GB" sz="3200">
                <a:latin typeface="+mj-lt"/>
              </a:rPr>
              <a:t>a sintezu nekih miozinskih lanaca </a:t>
            </a:r>
            <a:r>
              <a:rPr lang="sr-Latn-CS" sz="3200">
                <a:latin typeface="+mj-lt"/>
              </a:rPr>
              <a:t>š</a:t>
            </a:r>
            <a:r>
              <a:rPr lang="en-GB" sz="3200">
                <a:latin typeface="+mj-lt"/>
              </a:rPr>
              <a:t>to mo</a:t>
            </a:r>
            <a:r>
              <a:rPr lang="sr-Latn-CS" sz="3200">
                <a:latin typeface="+mj-lt"/>
              </a:rPr>
              <a:t>ž</a:t>
            </a:r>
            <a:r>
              <a:rPr lang="en-GB" sz="3200">
                <a:latin typeface="+mj-lt"/>
              </a:rPr>
              <a:t>e dovesti do poreme</a:t>
            </a:r>
            <a:r>
              <a:rPr lang="sr-Latn-CS" sz="3200">
                <a:latin typeface="+mj-lt"/>
              </a:rPr>
              <a:t>ć</a:t>
            </a:r>
            <a:r>
              <a:rPr lang="en-GB" sz="3200">
                <a:latin typeface="+mj-lt"/>
              </a:rPr>
              <a:t>aja stvara</a:t>
            </a:r>
            <a:r>
              <a:rPr lang="sr-Latn-CS" sz="3200">
                <a:latin typeface="+mj-lt"/>
              </a:rPr>
              <a:t>nj</a:t>
            </a:r>
            <a:r>
              <a:rPr lang="en-GB" sz="3200">
                <a:latin typeface="+mj-lt"/>
              </a:rPr>
              <a:t>a miofibrila</a:t>
            </a:r>
            <a:r>
              <a:rPr lang="sr-Latn-CS" sz="3200">
                <a:latin typeface="+mj-lt"/>
              </a:rPr>
              <a:t>.</a:t>
            </a:r>
            <a:endParaRPr lang="sr-Cyrl-CS" sz="3200">
              <a:latin typeface="+mj-lt"/>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lstStyle/>
          <a:p>
            <a:r>
              <a:rPr lang="en-GB">
                <a:solidFill>
                  <a:srgbClr val="FF0000"/>
                </a:solidFill>
              </a:rPr>
              <a:t>Mor</a:t>
            </a:r>
            <a:r>
              <a:rPr lang="sr-Latn-RS">
                <a:solidFill>
                  <a:srgbClr val="FF0000"/>
                </a:solidFill>
              </a:rPr>
              <a:t>ph</a:t>
            </a:r>
            <a:r>
              <a:rPr lang="en-GB">
                <a:solidFill>
                  <a:srgbClr val="FF0000"/>
                </a:solidFill>
              </a:rPr>
              <a:t>olo</a:t>
            </a:r>
            <a:r>
              <a:rPr lang="sr-Latn-RS">
                <a:solidFill>
                  <a:srgbClr val="FF0000"/>
                </a:solidFill>
              </a:rPr>
              <a:t>gy</a:t>
            </a:r>
            <a:endParaRPr lang="sr-Cyrl-CS">
              <a:solidFill>
                <a:srgbClr val="FF0000"/>
              </a:solidFill>
            </a:endParaRPr>
          </a:p>
        </p:txBody>
      </p:sp>
      <p:sp>
        <p:nvSpPr>
          <p:cNvPr id="3" name="Content Placeholder 2"/>
          <p:cNvSpPr>
            <a:spLocks noGrp="1"/>
          </p:cNvSpPr>
          <p:nvPr>
            <p:ph idx="1"/>
          </p:nvPr>
        </p:nvSpPr>
        <p:spPr>
          <a:xfrm>
            <a:off x="457200" y="1285860"/>
            <a:ext cx="8229600" cy="5038740"/>
          </a:xfrm>
        </p:spPr>
        <p:txBody>
          <a:bodyPr>
            <a:normAutofit fontScale="92500" lnSpcReduction="10000"/>
          </a:bodyPr>
          <a:lstStyle/>
          <a:p>
            <a:r>
              <a:rPr lang="en-US" sz="3200">
                <a:effectLst/>
                <a:latin typeface="Arial" panose="020B0604020202020204" pitchFamily="34" charset="0"/>
                <a:cs typeface="Arial" panose="020B0604020202020204" pitchFamily="34" charset="0"/>
              </a:rPr>
              <a:t>The weight of the heart is increased up to 1 kg or more due to myocardial hypertrophy, which is most noticeable in the left ventricle.</a:t>
            </a:r>
          </a:p>
          <a:p>
            <a:r>
              <a:rPr lang="en-US" sz="3200">
                <a:effectLst/>
                <a:latin typeface="Arial" panose="020B0604020202020204" pitchFamily="34" charset="0"/>
                <a:cs typeface="Arial" panose="020B0604020202020204" pitchFamily="34" charset="0"/>
              </a:rPr>
              <a:t>Septum thickened from 2.5 to 3 cm.</a:t>
            </a:r>
          </a:p>
          <a:p>
            <a:r>
              <a:rPr lang="en-US" sz="3200">
                <a:effectLst/>
                <a:latin typeface="Arial" panose="020B0604020202020204" pitchFamily="34" charset="0"/>
                <a:cs typeface="Arial" panose="020B0604020202020204" pitchFamily="34" charset="0"/>
              </a:rPr>
              <a:t>The cavity of the left ventricle is curved in the form of a banana.</a:t>
            </a:r>
          </a:p>
          <a:p>
            <a:r>
              <a:rPr lang="en-US" sz="3200">
                <a:effectLst/>
                <a:latin typeface="Arial" panose="020B0604020202020204" pitchFamily="34" charset="0"/>
                <a:cs typeface="Arial" panose="020B0604020202020204" pitchFamily="34" charset="0"/>
              </a:rPr>
              <a:t>Septal hypertrophy creates subvalvular aortic stenosis, disrupting the function of the anterior aortic valve.</a:t>
            </a:r>
            <a:endParaRPr lang="sr-Cyrl-CS" sz="3200">
              <a:effectLst/>
              <a:latin typeface="Arial" panose="020B0604020202020204" pitchFamily="34" charset="0"/>
              <a:cs typeface="Arial" panose="020B0604020202020204" pitchFamily="34" charset="0"/>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8A13D76C-F45B-043A-DE94-8034B5017544}"/>
              </a:ext>
            </a:extLst>
          </p:cNvPr>
          <p:cNvPicPr>
            <a:picLocks noChangeAspect="1"/>
          </p:cNvPicPr>
          <p:nvPr/>
        </p:nvPicPr>
        <p:blipFill rotWithShape="1">
          <a:blip r:embed="rId2"/>
          <a:srcRect r="286" b="5714"/>
          <a:stretch/>
        </p:blipFill>
        <p:spPr>
          <a:xfrm>
            <a:off x="1241629" y="764704"/>
            <a:ext cx="6568275" cy="4968552"/>
          </a:xfrm>
          <a:prstGeom prst="rect">
            <a:avLst/>
          </a:prstGeom>
        </p:spPr>
      </p:pic>
    </p:spTree>
    <p:extLst>
      <p:ext uri="{BB962C8B-B14F-4D97-AF65-F5344CB8AC3E}">
        <p14:creationId xmlns:p14="http://schemas.microsoft.com/office/powerpoint/2010/main" val="51986887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21702CB9-6939-3F45-17FD-9E497921489E}"/>
              </a:ext>
            </a:extLst>
          </p:cNvPr>
          <p:cNvPicPr>
            <a:picLocks noGrp="1" noChangeAspect="1"/>
          </p:cNvPicPr>
          <p:nvPr>
            <p:ph idx="1"/>
          </p:nvPr>
        </p:nvPicPr>
        <p:blipFill>
          <a:blip r:embed="rId2"/>
          <a:stretch>
            <a:fillRect/>
          </a:stretch>
        </p:blipFill>
        <p:spPr>
          <a:xfrm>
            <a:off x="1619672" y="1196752"/>
            <a:ext cx="5329067" cy="3695700"/>
          </a:xfrm>
          <a:prstGeom prst="rect">
            <a:avLst/>
          </a:prstGeom>
        </p:spPr>
      </p:pic>
    </p:spTree>
    <p:extLst>
      <p:ext uri="{BB962C8B-B14F-4D97-AF65-F5344CB8AC3E}">
        <p14:creationId xmlns:p14="http://schemas.microsoft.com/office/powerpoint/2010/main" val="68417715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b="1">
                <a:solidFill>
                  <a:srgbClr val="FFC000"/>
                </a:solidFill>
              </a:rPr>
              <a:t>histology</a:t>
            </a:r>
            <a:endParaRPr lang="sr-Cyrl-CS" b="1">
              <a:solidFill>
                <a:srgbClr val="FFC000"/>
              </a:solidFill>
            </a:endParaRPr>
          </a:p>
        </p:txBody>
      </p:sp>
      <p:sp>
        <p:nvSpPr>
          <p:cNvPr id="3" name="Content Placeholder 2"/>
          <p:cNvSpPr>
            <a:spLocks noGrp="1"/>
          </p:cNvSpPr>
          <p:nvPr>
            <p:ph idx="1"/>
          </p:nvPr>
        </p:nvSpPr>
        <p:spPr/>
        <p:txBody>
          <a:bodyPr>
            <a:normAutofit lnSpcReduction="10000"/>
          </a:bodyPr>
          <a:lstStyle/>
          <a:p>
            <a:r>
              <a:rPr lang="en-US" sz="4000">
                <a:effectLst/>
                <a:latin typeface="Arial" panose="020B0604020202020204" pitchFamily="34" charset="0"/>
                <a:cs typeface="Arial" panose="020B0604020202020204" pitchFamily="34" charset="0"/>
              </a:rPr>
              <a:t>Hypertrophy of myocytes and disruption of the organization of hypertrophic myofibrils that are more randomly scattered than bundled together.</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BF4E4690-0551-A484-53BA-9D2C85C23FE5}"/>
              </a:ext>
            </a:extLst>
          </p:cNvPr>
          <p:cNvPicPr>
            <a:picLocks noGrp="1" noChangeAspect="1"/>
          </p:cNvPicPr>
          <p:nvPr>
            <p:ph idx="1"/>
          </p:nvPr>
        </p:nvPicPr>
        <p:blipFill>
          <a:blip r:embed="rId2"/>
          <a:stretch>
            <a:fillRect/>
          </a:stretch>
        </p:blipFill>
        <p:spPr>
          <a:xfrm>
            <a:off x="910748" y="548680"/>
            <a:ext cx="7226155" cy="4104456"/>
          </a:xfrm>
          <a:prstGeom prst="rect">
            <a:avLst/>
          </a:prstGeom>
        </p:spPr>
      </p:pic>
      <p:sp>
        <p:nvSpPr>
          <p:cNvPr id="6" name="TextBox 5">
            <a:extLst>
              <a:ext uri="{FF2B5EF4-FFF2-40B4-BE49-F238E27FC236}">
                <a16:creationId xmlns="" xmlns:a16="http://schemas.microsoft.com/office/drawing/2014/main" id="{46CB3367-58C8-BFD2-5A8C-A699F15530DF}"/>
              </a:ext>
            </a:extLst>
          </p:cNvPr>
          <p:cNvSpPr txBox="1"/>
          <p:nvPr/>
        </p:nvSpPr>
        <p:spPr>
          <a:xfrm>
            <a:off x="395536" y="4797152"/>
            <a:ext cx="8136904" cy="1600438"/>
          </a:xfrm>
          <a:prstGeom prst="rect">
            <a:avLst/>
          </a:prstGeom>
          <a:noFill/>
        </p:spPr>
        <p:txBody>
          <a:bodyPr wrap="square">
            <a:spAutoFit/>
          </a:bodyPr>
          <a:lstStyle/>
          <a:p>
            <a:r>
              <a:rPr lang="en-US" sz="1400" b="1">
                <a:solidFill>
                  <a:srgbClr val="FF0000"/>
                </a:solidFill>
                <a:latin typeface="Arial" panose="020B0604020202020204" pitchFamily="34" charset="0"/>
                <a:cs typeface="Arial" panose="020B0604020202020204" pitchFamily="34" charset="0"/>
              </a:rPr>
              <a:t>A</a:t>
            </a:r>
            <a:r>
              <a:rPr lang="sr-Latn-RS" sz="1400" b="1">
                <a:latin typeface="Arial" panose="020B0604020202020204" pitchFamily="34" charset="0"/>
                <a:cs typeface="Arial" panose="020B0604020202020204" pitchFamily="34" charset="0"/>
              </a:rPr>
              <a:t>. </a:t>
            </a:r>
            <a:r>
              <a:rPr lang="en-US" sz="1400" b="1">
                <a:latin typeface="Arial" panose="020B0604020202020204" pitchFamily="34" charset="0"/>
                <a:cs typeface="Arial" panose="020B0604020202020204" pitchFamily="34" charset="0"/>
              </a:rPr>
              <a:t> </a:t>
            </a:r>
            <a:r>
              <a:rPr lang="sr-Latn-RS" sz="1400">
                <a:latin typeface="Arial" panose="020B0604020202020204" pitchFamily="34" charset="0"/>
                <a:cs typeface="Arial" panose="020B0604020202020204" pitchFamily="34" charset="0"/>
              </a:rPr>
              <a:t>N</a:t>
            </a:r>
            <a:r>
              <a:rPr lang="en-US" sz="1400">
                <a:latin typeface="Arial" panose="020B0604020202020204" pitchFamily="34" charset="0"/>
                <a:cs typeface="Arial" panose="020B0604020202020204" pitchFamily="34" charset="0"/>
              </a:rPr>
              <a:t>ormal thin myocardial</a:t>
            </a:r>
            <a:r>
              <a:rPr lang="sr-Latn-RS" sz="1400">
                <a:latin typeface="Arial" panose="020B0604020202020204" pitchFamily="34" charset="0"/>
                <a:cs typeface="Arial" panose="020B0604020202020204" pitchFamily="34" charset="0"/>
              </a:rPr>
              <a:t>  section</a:t>
            </a:r>
            <a:r>
              <a:rPr lang="en-US" sz="1400">
                <a:latin typeface="Arial" panose="020B0604020202020204" pitchFamily="34" charset="0"/>
                <a:cs typeface="Arial" panose="020B0604020202020204" pitchFamily="34" charset="0"/>
              </a:rPr>
              <a:t> (H&amp;E). </a:t>
            </a:r>
            <a:endParaRPr lang="sr-Latn-RS" sz="1400">
              <a:latin typeface="Arial" panose="020B0604020202020204" pitchFamily="34" charset="0"/>
              <a:cs typeface="Arial" panose="020B0604020202020204" pitchFamily="34" charset="0"/>
            </a:endParaRPr>
          </a:p>
          <a:p>
            <a:r>
              <a:rPr lang="en-US" sz="1400" b="1">
                <a:solidFill>
                  <a:srgbClr val="FF0000"/>
                </a:solidFill>
                <a:latin typeface="Arial" panose="020B0604020202020204" pitchFamily="34" charset="0"/>
                <a:cs typeface="Arial" panose="020B0604020202020204" pitchFamily="34" charset="0"/>
              </a:rPr>
              <a:t>B</a:t>
            </a:r>
            <a:r>
              <a:rPr lang="sr-Latn-RS" sz="1400">
                <a:latin typeface="Arial" panose="020B0604020202020204" pitchFamily="34" charset="0"/>
                <a:cs typeface="Arial" panose="020B0604020202020204" pitchFamily="34" charset="0"/>
              </a:rPr>
              <a:t>. </a:t>
            </a:r>
            <a:r>
              <a:rPr lang="en-US" sz="1400">
                <a:latin typeface="Arial" panose="020B0604020202020204" pitchFamily="34" charset="0"/>
                <a:cs typeface="Arial" panose="020B0604020202020204" pitchFamily="34" charset="0"/>
              </a:rPr>
              <a:t> A low-magnification (×4) H&amp;E-stained thin myocardial section from a patient heart with hypertrophic cardiomyopathy showing disorganized myocardial architecture. </a:t>
            </a:r>
            <a:endParaRPr lang="sr-Latn-RS" sz="1400">
              <a:latin typeface="Arial" panose="020B0604020202020204" pitchFamily="34" charset="0"/>
              <a:cs typeface="Arial" panose="020B0604020202020204" pitchFamily="34" charset="0"/>
            </a:endParaRPr>
          </a:p>
          <a:p>
            <a:r>
              <a:rPr lang="en-US" sz="1400" b="1">
                <a:solidFill>
                  <a:srgbClr val="FF0000"/>
                </a:solidFill>
                <a:latin typeface="Arial" panose="020B0604020202020204" pitchFamily="34" charset="0"/>
                <a:cs typeface="Arial" panose="020B0604020202020204" pitchFamily="34" charset="0"/>
              </a:rPr>
              <a:t>C</a:t>
            </a:r>
            <a:r>
              <a:rPr lang="sr-Latn-RS" sz="1400">
                <a:latin typeface="Arial" panose="020B0604020202020204" pitchFamily="34" charset="0"/>
                <a:cs typeface="Arial" panose="020B0604020202020204" pitchFamily="34" charset="0"/>
              </a:rPr>
              <a:t>.  </a:t>
            </a:r>
            <a:r>
              <a:rPr lang="en-US" sz="1400">
                <a:latin typeface="Arial" panose="020B0604020202020204" pitchFamily="34" charset="0"/>
                <a:cs typeface="Arial" panose="020B0604020202020204" pitchFamily="34" charset="0"/>
              </a:rPr>
              <a:t>A higher magnification (×20) H&amp;E-stained myocardial section showing myocyte disarray  </a:t>
            </a:r>
            <a:endParaRPr lang="sr-Latn-RS" sz="1400">
              <a:latin typeface="Arial" panose="020B0604020202020204" pitchFamily="34" charset="0"/>
              <a:cs typeface="Arial" panose="020B0604020202020204" pitchFamily="34" charset="0"/>
            </a:endParaRPr>
          </a:p>
          <a:p>
            <a:r>
              <a:rPr lang="en-US" sz="1400" b="1">
                <a:solidFill>
                  <a:srgbClr val="FF0000"/>
                </a:solidFill>
                <a:latin typeface="Arial" panose="020B0604020202020204" pitchFamily="34" charset="0"/>
                <a:cs typeface="Arial" panose="020B0604020202020204" pitchFamily="34" charset="0"/>
              </a:rPr>
              <a:t>D</a:t>
            </a:r>
            <a:r>
              <a:rPr lang="sr-Latn-RS" sz="1400" b="1">
                <a:solidFill>
                  <a:srgbClr val="FF0000"/>
                </a:solidFill>
                <a:latin typeface="Arial" panose="020B0604020202020204" pitchFamily="34" charset="0"/>
                <a:cs typeface="Arial" panose="020B0604020202020204" pitchFamily="34" charset="0"/>
              </a:rPr>
              <a:t>.</a:t>
            </a:r>
            <a:r>
              <a:rPr lang="en-US" sz="1400" b="1">
                <a:solidFill>
                  <a:srgbClr val="FF0000"/>
                </a:solidFill>
                <a:latin typeface="Arial" panose="020B0604020202020204" pitchFamily="34" charset="0"/>
                <a:cs typeface="Arial" panose="020B0604020202020204" pitchFamily="34" charset="0"/>
              </a:rPr>
              <a:t> </a:t>
            </a:r>
            <a:r>
              <a:rPr lang="en-US" sz="1400">
                <a:latin typeface="Arial" panose="020B0604020202020204" pitchFamily="34" charset="0"/>
                <a:cs typeface="Arial" panose="020B0604020202020204" pitchFamily="34" charset="0"/>
              </a:rPr>
              <a:t>A thin myocardial section (×20) stained with Masson trichrome in blue showing areas of interstitial fibrosis.</a:t>
            </a:r>
          </a:p>
          <a:p>
            <a:endParaRPr lang="en-US" sz="14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9529507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a:solidFill>
                  <a:srgbClr val="FFC000"/>
                </a:solidFill>
              </a:rPr>
              <a:t>outcome</a:t>
            </a:r>
            <a:endParaRPr lang="sr-Cyrl-CS">
              <a:solidFill>
                <a:srgbClr val="FFC000"/>
              </a:solidFill>
            </a:endParaRPr>
          </a:p>
        </p:txBody>
      </p:sp>
      <p:sp>
        <p:nvSpPr>
          <p:cNvPr id="3" name="Content Placeholder 2"/>
          <p:cNvSpPr>
            <a:spLocks noGrp="1"/>
          </p:cNvSpPr>
          <p:nvPr>
            <p:ph idx="1"/>
          </p:nvPr>
        </p:nvSpPr>
        <p:spPr>
          <a:xfrm>
            <a:off x="685346" y="1772816"/>
            <a:ext cx="7765322" cy="4018384"/>
          </a:xfrm>
        </p:spPr>
        <p:txBody>
          <a:bodyPr>
            <a:normAutofit fontScale="62500" lnSpcReduction="20000"/>
          </a:bodyPr>
          <a:lstStyle/>
          <a:p>
            <a:r>
              <a:rPr lang="en-US" sz="3600">
                <a:effectLst/>
                <a:latin typeface="Arial" panose="020B0604020202020204" pitchFamily="34" charset="0"/>
                <a:cs typeface="Arial" panose="020B0604020202020204" pitchFamily="34" charset="0"/>
              </a:rPr>
              <a:t>This </a:t>
            </a:r>
            <a:r>
              <a:rPr lang="sr-Latn-RS" sz="3600">
                <a:effectLst/>
                <a:latin typeface="Arial" panose="020B0604020202020204" pitchFamily="34" charset="0"/>
                <a:cs typeface="Arial" panose="020B0604020202020204" pitchFamily="34" charset="0"/>
              </a:rPr>
              <a:t>C</a:t>
            </a:r>
            <a:r>
              <a:rPr lang="en-US" sz="3600">
                <a:effectLst/>
                <a:latin typeface="Arial" panose="020B0604020202020204" pitchFamily="34" charset="0"/>
                <a:cs typeface="Arial" panose="020B0604020202020204" pitchFamily="34" charset="0"/>
              </a:rPr>
              <a:t>MP occurs most often in young people and adults, and </a:t>
            </a:r>
            <a:r>
              <a:rPr lang="sr-Latn-RS" sz="3600">
                <a:effectLst/>
                <a:latin typeface="Arial" panose="020B0604020202020204" pitchFamily="34" charset="0"/>
                <a:cs typeface="Arial" panose="020B0604020202020204" pitchFamily="34" charset="0"/>
              </a:rPr>
              <a:t>the most of them have few if any simptoms, but they can be at risk for </a:t>
            </a:r>
            <a:r>
              <a:rPr lang="en-US" sz="3600">
                <a:effectLst/>
                <a:latin typeface="Arial" panose="020B0604020202020204" pitchFamily="34" charset="0"/>
                <a:cs typeface="Arial" panose="020B0604020202020204" pitchFamily="34" charset="0"/>
              </a:rPr>
              <a:t>sudden death</a:t>
            </a:r>
            <a:r>
              <a:rPr lang="sr-Latn-RS" sz="3600">
                <a:effectLst/>
                <a:latin typeface="Arial" panose="020B0604020202020204" pitchFamily="34" charset="0"/>
                <a:cs typeface="Arial" panose="020B0604020202020204" pitchFamily="34" charset="0"/>
              </a:rPr>
              <a:t>, particularly during severe excertion</a:t>
            </a:r>
            <a:r>
              <a:rPr lang="en-US" sz="3600">
                <a:effectLst/>
                <a:latin typeface="Arial" panose="020B0604020202020204" pitchFamily="34" charset="0"/>
                <a:cs typeface="Arial" panose="020B0604020202020204" pitchFamily="34" charset="0"/>
              </a:rPr>
              <a:t>.</a:t>
            </a:r>
          </a:p>
          <a:p>
            <a:r>
              <a:rPr lang="en-US" sz="3600">
                <a:effectLst/>
                <a:latin typeface="Arial" panose="020B0604020202020204" pitchFamily="34" charset="0"/>
                <a:cs typeface="Arial" panose="020B0604020202020204" pitchFamily="34" charset="0"/>
              </a:rPr>
              <a:t>Symptoms of heart failure arise more from reduced ventricular capacity and reduced stroke volume than from flow obstruction.</a:t>
            </a:r>
            <a:r>
              <a:rPr lang="sr-Latn-RS" sz="3600">
                <a:effectLst/>
                <a:latin typeface="Arial" panose="020B0604020202020204" pitchFamily="34" charset="0"/>
                <a:cs typeface="Arial" panose="020B0604020202020204" pitchFamily="34" charset="0"/>
              </a:rPr>
              <a:t> </a:t>
            </a:r>
          </a:p>
          <a:p>
            <a:r>
              <a:rPr lang="sr-Latn-RS" sz="3600">
                <a:effectLst/>
                <a:latin typeface="Arial" panose="020B0604020202020204" pitchFamily="34" charset="0"/>
                <a:cs typeface="Arial" panose="020B0604020202020204" pitchFamily="34" charset="0"/>
              </a:rPr>
              <a:t>The clinical course tends to remain stable for many years, although eventually, the disease can progress to congestive heart failure.</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428604"/>
            <a:ext cx="8229600" cy="1143000"/>
          </a:xfrm>
        </p:spPr>
        <p:txBody>
          <a:bodyPr>
            <a:normAutofit fontScale="90000"/>
          </a:bodyPr>
          <a:lstStyle/>
          <a:p>
            <a:r>
              <a:rPr lang="en-GB" sz="3600" b="1">
                <a:solidFill>
                  <a:srgbClr val="FF0000"/>
                </a:solidFill>
              </a:rPr>
              <a:t>Restrictive cardiomyopathy</a:t>
            </a:r>
            <a:r>
              <a:rPr lang="sr-Cyrl-CS" sz="4000" b="1">
                <a:solidFill>
                  <a:srgbClr val="FF0000"/>
                </a:solidFill>
              </a:rPr>
              <a:t/>
            </a:r>
            <a:br>
              <a:rPr lang="sr-Cyrl-CS" sz="4000" b="1">
                <a:solidFill>
                  <a:srgbClr val="FF0000"/>
                </a:solidFill>
              </a:rPr>
            </a:br>
            <a:endParaRPr lang="sr-Cyrl-CS" sz="4000">
              <a:solidFill>
                <a:srgbClr val="FF0000"/>
              </a:solidFill>
            </a:endParaRPr>
          </a:p>
        </p:txBody>
      </p:sp>
      <p:sp>
        <p:nvSpPr>
          <p:cNvPr id="3" name="Content Placeholder 2"/>
          <p:cNvSpPr>
            <a:spLocks noGrp="1"/>
          </p:cNvSpPr>
          <p:nvPr>
            <p:ph idx="1"/>
          </p:nvPr>
        </p:nvSpPr>
        <p:spPr>
          <a:xfrm>
            <a:off x="457200" y="1357298"/>
            <a:ext cx="8229600" cy="5168046"/>
          </a:xfrm>
        </p:spPr>
        <p:txBody>
          <a:bodyPr>
            <a:noAutofit/>
          </a:bodyPr>
          <a:lstStyle/>
          <a:p>
            <a:r>
              <a:rPr lang="en-US" sz="2400">
                <a:effectLst/>
                <a:latin typeface="Arial" panose="020B0604020202020204" pitchFamily="34" charset="0"/>
                <a:cs typeface="Arial" panose="020B0604020202020204" pitchFamily="34" charset="0"/>
              </a:rPr>
              <a:t>It is the most common form, and can be caused by different entities such as:</a:t>
            </a:r>
          </a:p>
          <a:p>
            <a:pPr lvl="1"/>
            <a:r>
              <a:rPr lang="en-US" sz="2400" b="1">
                <a:solidFill>
                  <a:srgbClr val="FF0000"/>
                </a:solidFill>
                <a:effectLst/>
                <a:latin typeface="Arial" panose="020B0604020202020204" pitchFamily="34" charset="0"/>
                <a:cs typeface="Arial" panose="020B0604020202020204" pitchFamily="34" charset="0"/>
              </a:rPr>
              <a:t>cardiac amyloidosis</a:t>
            </a:r>
          </a:p>
          <a:p>
            <a:pPr lvl="1"/>
            <a:r>
              <a:rPr lang="en-US" sz="2400" b="1">
                <a:solidFill>
                  <a:srgbClr val="FF0000"/>
                </a:solidFill>
                <a:effectLst/>
                <a:latin typeface="Arial" panose="020B0604020202020204" pitchFamily="34" charset="0"/>
                <a:cs typeface="Arial" panose="020B0604020202020204" pitchFamily="34" charset="0"/>
              </a:rPr>
              <a:t>sarcoidosis</a:t>
            </a:r>
          </a:p>
          <a:p>
            <a:pPr lvl="1"/>
            <a:r>
              <a:rPr lang="en-US" sz="2400" b="1">
                <a:solidFill>
                  <a:srgbClr val="FF0000"/>
                </a:solidFill>
                <a:effectLst/>
                <a:latin typeface="Arial" panose="020B0604020202020204" pitchFamily="34" charset="0"/>
                <a:cs typeface="Arial" panose="020B0604020202020204" pitchFamily="34" charset="0"/>
              </a:rPr>
              <a:t>endomyocardial fibrosis</a:t>
            </a:r>
            <a:endParaRPr lang="sr-Latn-RS" sz="2400" b="1">
              <a:solidFill>
                <a:srgbClr val="FF0000"/>
              </a:solidFill>
              <a:effectLst/>
              <a:latin typeface="Arial" panose="020B0604020202020204" pitchFamily="34" charset="0"/>
              <a:cs typeface="Arial" panose="020B0604020202020204" pitchFamily="34" charset="0"/>
            </a:endParaRPr>
          </a:p>
          <a:p>
            <a:pPr lvl="1"/>
            <a:r>
              <a:rPr lang="sr-Latn-RS" sz="2400" b="1">
                <a:solidFill>
                  <a:srgbClr val="FF0000"/>
                </a:solidFill>
                <a:effectLst/>
                <a:latin typeface="Arial" panose="020B0604020202020204" pitchFamily="34" charset="0"/>
                <a:cs typeface="Arial" panose="020B0604020202020204" pitchFamily="34" charset="0"/>
              </a:rPr>
              <a:t>storage disease, including haemochromatosis</a:t>
            </a:r>
            <a:endParaRPr lang="en-US" sz="2400" b="1">
              <a:solidFill>
                <a:srgbClr val="FF0000"/>
              </a:solidFill>
              <a:effectLst/>
              <a:latin typeface="Arial" panose="020B0604020202020204" pitchFamily="34" charset="0"/>
              <a:cs typeface="Arial" panose="020B0604020202020204" pitchFamily="34" charset="0"/>
            </a:endParaRPr>
          </a:p>
          <a:p>
            <a:pPr lvl="1"/>
            <a:r>
              <a:rPr lang="en-US" sz="2400" b="1">
                <a:solidFill>
                  <a:srgbClr val="FF0000"/>
                </a:solidFill>
                <a:effectLst/>
                <a:latin typeface="Arial" panose="020B0604020202020204" pitchFamily="34" charset="0"/>
                <a:cs typeface="Arial" panose="020B0604020202020204" pitchFamily="34" charset="0"/>
              </a:rPr>
              <a:t>Leffler's myocarditis</a:t>
            </a:r>
            <a:endParaRPr lang="sr-Latn-RS" sz="2400" b="1">
              <a:solidFill>
                <a:srgbClr val="FF0000"/>
              </a:solidFill>
              <a:effectLst/>
              <a:latin typeface="Arial" panose="020B0604020202020204" pitchFamily="34" charset="0"/>
              <a:cs typeface="Arial" panose="020B0604020202020204" pitchFamily="34" charset="0"/>
            </a:endParaRPr>
          </a:p>
          <a:p>
            <a:pPr marL="0" indent="0">
              <a:buNone/>
            </a:pPr>
            <a:r>
              <a:rPr lang="sr-Latn-RS" sz="2600">
                <a:solidFill>
                  <a:srgbClr val="FFFF00"/>
                </a:solidFill>
                <a:effectLst/>
                <a:latin typeface="Arial" panose="020B0604020202020204" pitchFamily="34" charset="0"/>
                <a:cs typeface="Arial" panose="020B0604020202020204" pitchFamily="34" charset="0"/>
              </a:rPr>
              <a:t>RCM describes a group of diseases in which myocardial or endocardial abnnormalities limit diastolic filling, while contractile function remain normal</a:t>
            </a:r>
            <a:r>
              <a:rPr lang="en-US" sz="2600">
                <a:solidFill>
                  <a:srgbClr val="FFFF00"/>
                </a:solidFill>
                <a:effectLst/>
                <a:latin typeface="Arial" panose="020B0604020202020204" pitchFamily="34" charset="0"/>
                <a:cs typeface="Arial" panose="020B0604020202020204" pitchFamily="34" charset="0"/>
              </a:rPr>
              <a:t>.</a:t>
            </a:r>
            <a:endParaRPr lang="sr-Cyrl-CS" sz="2600">
              <a:solidFill>
                <a:srgbClr val="FFFF00"/>
              </a:solidFill>
              <a:effectLst/>
              <a:latin typeface="Arial" panose="020B0604020202020204" pitchFamily="34" charset="0"/>
              <a:cs typeface="Arial" panose="020B0604020202020204" pitchFamily="34" charset="0"/>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29600" cy="1143000"/>
          </a:xfrm>
        </p:spPr>
        <p:txBody>
          <a:bodyPr>
            <a:normAutofit/>
          </a:bodyPr>
          <a:lstStyle/>
          <a:p>
            <a:r>
              <a:rPr lang="en-GB" sz="3200" b="1">
                <a:solidFill>
                  <a:srgbClr val="FFFF00"/>
                </a:solidFill>
              </a:rPr>
              <a:t>Endocardial fibroleastosis</a:t>
            </a:r>
            <a:endParaRPr lang="sr-Cyrl-CS" sz="3200" b="1">
              <a:solidFill>
                <a:srgbClr val="FFFF00"/>
              </a:solidFill>
            </a:endParaRPr>
          </a:p>
        </p:txBody>
      </p:sp>
      <p:sp>
        <p:nvSpPr>
          <p:cNvPr id="3" name="Content Placeholder 2"/>
          <p:cNvSpPr>
            <a:spLocks noGrp="1"/>
          </p:cNvSpPr>
          <p:nvPr>
            <p:ph idx="1"/>
          </p:nvPr>
        </p:nvSpPr>
        <p:spPr>
          <a:xfrm>
            <a:off x="457200" y="1285860"/>
            <a:ext cx="8435280" cy="5286412"/>
          </a:xfrm>
        </p:spPr>
        <p:txBody>
          <a:bodyPr>
            <a:normAutofit fontScale="85000" lnSpcReduction="10000"/>
          </a:bodyPr>
          <a:lstStyle/>
          <a:p>
            <a:r>
              <a:rPr lang="en-US" sz="3200">
                <a:effectLst/>
                <a:latin typeface="Arial" panose="020B0604020202020204" pitchFamily="34" charset="0"/>
                <a:cs typeface="Arial" panose="020B0604020202020204" pitchFamily="34" charset="0"/>
              </a:rPr>
              <a:t>A rare disease accompanied by focal or diffuse, cartilage-like, fibroelastotic thickenings of the endocardial wall that often obliterate some of the apical cavity and reduce diastolic filling.</a:t>
            </a:r>
          </a:p>
          <a:p>
            <a:r>
              <a:rPr lang="en-US" sz="3200">
                <a:effectLst/>
                <a:latin typeface="Arial" panose="020B0604020202020204" pitchFamily="34" charset="0"/>
                <a:cs typeface="Arial" panose="020B0604020202020204" pitchFamily="34" charset="0"/>
              </a:rPr>
              <a:t>Most often, only the left side of the heart is affected.</a:t>
            </a:r>
          </a:p>
          <a:p>
            <a:r>
              <a:rPr lang="en-US" sz="3200">
                <a:effectLst/>
                <a:latin typeface="Arial" panose="020B0604020202020204" pitchFamily="34" charset="0"/>
                <a:cs typeface="Arial" panose="020B0604020202020204" pitchFamily="34" charset="0"/>
              </a:rPr>
              <a:t>The cause of the disease is unknown, but it may be related to earlier myocardial eosinophilia and secondary endocardial damage by factors released from activated eosinophils.</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Cyrl-CS" sz="3600" b="1">
                <a:solidFill>
                  <a:srgbClr val="FF0000"/>
                </a:solidFill>
                <a:latin typeface="Arial" pitchFamily="34" charset="0"/>
                <a:cs typeface="Arial" pitchFamily="34" charset="0"/>
              </a:rPr>
              <a:t>Т</a:t>
            </a:r>
            <a:r>
              <a:rPr lang="en-GB" sz="3600" b="1">
                <a:solidFill>
                  <a:srgbClr val="FF0000"/>
                </a:solidFill>
                <a:latin typeface="Arial" pitchFamily="34" charset="0"/>
                <a:cs typeface="Arial" pitchFamily="34" charset="0"/>
              </a:rPr>
              <a:t>etralogy of Fallot</a:t>
            </a:r>
            <a:endParaRPr lang="sr-Cyrl-CS" sz="3600">
              <a:solidFill>
                <a:srgbClr val="FF0000"/>
              </a:solidFill>
            </a:endParaRPr>
          </a:p>
        </p:txBody>
      </p:sp>
      <p:sp>
        <p:nvSpPr>
          <p:cNvPr id="3" name="Content Placeholder 2"/>
          <p:cNvSpPr>
            <a:spLocks noGrp="1"/>
          </p:cNvSpPr>
          <p:nvPr>
            <p:ph idx="1"/>
          </p:nvPr>
        </p:nvSpPr>
        <p:spPr/>
        <p:txBody>
          <a:bodyPr>
            <a:normAutofit fontScale="85000" lnSpcReduction="10000"/>
          </a:bodyPr>
          <a:lstStyle/>
          <a:p>
            <a:r>
              <a:rPr lang="en-GB" sz="4000">
                <a:latin typeface="+mj-lt"/>
              </a:rPr>
              <a:t> </a:t>
            </a:r>
            <a:r>
              <a:rPr lang="en-GB" sz="4000">
                <a:latin typeface="Arial" panose="020B0604020202020204" pitchFamily="34" charset="0"/>
                <a:cs typeface="Arial" panose="020B0604020202020204" pitchFamily="34" charset="0"/>
              </a:rPr>
              <a:t>Pulmonary artery stenosis</a:t>
            </a:r>
          </a:p>
          <a:p>
            <a:r>
              <a:rPr lang="en-GB" sz="4000">
                <a:latin typeface="Arial" panose="020B0604020202020204" pitchFamily="34" charset="0"/>
                <a:cs typeface="Arial" panose="020B0604020202020204" pitchFamily="34" charset="0"/>
              </a:rPr>
              <a:t> VSD (large conoventricular)</a:t>
            </a:r>
          </a:p>
          <a:p>
            <a:r>
              <a:rPr lang="en-GB" sz="4000">
                <a:latin typeface="Arial" panose="020B0604020202020204" pitchFamily="34" charset="0"/>
                <a:cs typeface="Arial" panose="020B0604020202020204" pitchFamily="34" charset="0"/>
              </a:rPr>
              <a:t> Dextroposition of the aorta so that   overrides the ventricular septal  defect</a:t>
            </a:r>
          </a:p>
          <a:p>
            <a:r>
              <a:rPr lang="en-GB" sz="4000">
                <a:latin typeface="Arial" panose="020B0604020202020204" pitchFamily="34" charset="0"/>
                <a:cs typeface="Arial" panose="020B0604020202020204" pitchFamily="34" charset="0"/>
              </a:rPr>
              <a:t> Right ventricular hypertrophy</a:t>
            </a:r>
            <a:endParaRPr lang="sr-Cyrl-CS" sz="4000">
              <a:latin typeface="Arial" panose="020B0604020202020204" pitchFamily="34" charset="0"/>
              <a:cs typeface="Arial" panose="020B0604020202020204" pitchFamily="34" charset="0"/>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4CE195C8-A45C-984C-1B40-6635EF651EF2}"/>
              </a:ext>
            </a:extLst>
          </p:cNvPr>
          <p:cNvPicPr>
            <a:picLocks noGrp="1" noChangeAspect="1"/>
          </p:cNvPicPr>
          <p:nvPr>
            <p:ph idx="1"/>
          </p:nvPr>
        </p:nvPicPr>
        <p:blipFill rotWithShape="1">
          <a:blip r:embed="rId2"/>
          <a:srcRect r="-383" b="6476"/>
          <a:stretch/>
        </p:blipFill>
        <p:spPr>
          <a:xfrm>
            <a:off x="2267743" y="908720"/>
            <a:ext cx="4704523" cy="4032448"/>
          </a:xfrm>
          <a:prstGeom prst="rect">
            <a:avLst/>
          </a:prstGeom>
        </p:spPr>
      </p:pic>
      <p:sp>
        <p:nvSpPr>
          <p:cNvPr id="5" name="TextBox 4">
            <a:extLst>
              <a:ext uri="{FF2B5EF4-FFF2-40B4-BE49-F238E27FC236}">
                <a16:creationId xmlns="" xmlns:a16="http://schemas.microsoft.com/office/drawing/2014/main" id="{505D9288-B0F5-2AD9-3B43-B220DFC4AEAC}"/>
              </a:ext>
            </a:extLst>
          </p:cNvPr>
          <p:cNvSpPr txBox="1"/>
          <p:nvPr/>
        </p:nvSpPr>
        <p:spPr>
          <a:xfrm>
            <a:off x="2627784" y="5085184"/>
            <a:ext cx="4608511" cy="369332"/>
          </a:xfrm>
          <a:prstGeom prst="rect">
            <a:avLst/>
          </a:prstGeom>
          <a:noFill/>
        </p:spPr>
        <p:txBody>
          <a:bodyPr wrap="square" rtlCol="0">
            <a:spAutoFit/>
          </a:bodyPr>
          <a:lstStyle/>
          <a:p>
            <a:r>
              <a:rPr lang="sr-Latn-RS"/>
              <a:t>Endocardal fibroelastosis </a:t>
            </a:r>
          </a:p>
        </p:txBody>
      </p:sp>
    </p:spTree>
    <p:extLst>
      <p:ext uri="{BB962C8B-B14F-4D97-AF65-F5344CB8AC3E}">
        <p14:creationId xmlns:p14="http://schemas.microsoft.com/office/powerpoint/2010/main" val="426054648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8C07A692-3FE0-229B-1BC8-A8533B7E955D}"/>
              </a:ext>
            </a:extLst>
          </p:cNvPr>
          <p:cNvPicPr>
            <a:picLocks noGrp="1" noChangeAspect="1"/>
          </p:cNvPicPr>
          <p:nvPr>
            <p:ph idx="1"/>
          </p:nvPr>
        </p:nvPicPr>
        <p:blipFill rotWithShape="1">
          <a:blip r:embed="rId2"/>
          <a:srcRect l="2947" r="2723" b="4527"/>
          <a:stretch/>
        </p:blipFill>
        <p:spPr>
          <a:xfrm>
            <a:off x="1115615" y="726480"/>
            <a:ext cx="6912769" cy="3528392"/>
          </a:xfrm>
          <a:prstGeom prst="rect">
            <a:avLst/>
          </a:prstGeom>
        </p:spPr>
      </p:pic>
      <p:sp>
        <p:nvSpPr>
          <p:cNvPr id="6" name="TextBox 5">
            <a:extLst>
              <a:ext uri="{FF2B5EF4-FFF2-40B4-BE49-F238E27FC236}">
                <a16:creationId xmlns="" xmlns:a16="http://schemas.microsoft.com/office/drawing/2014/main" id="{0532A407-6F94-62A8-902F-518F8D8D89EB}"/>
              </a:ext>
            </a:extLst>
          </p:cNvPr>
          <p:cNvSpPr txBox="1"/>
          <p:nvPr/>
        </p:nvSpPr>
        <p:spPr>
          <a:xfrm>
            <a:off x="287524" y="4687976"/>
            <a:ext cx="8568952" cy="1477328"/>
          </a:xfrm>
          <a:prstGeom prst="rect">
            <a:avLst/>
          </a:prstGeom>
          <a:noFill/>
        </p:spPr>
        <p:txBody>
          <a:bodyPr wrap="square">
            <a:spAutoFit/>
          </a:bodyPr>
          <a:lstStyle/>
          <a:p>
            <a:r>
              <a:rPr lang="en-US">
                <a:latin typeface="Arial" panose="020B0604020202020204" pitchFamily="34" charset="0"/>
                <a:cs typeface="Arial" panose="020B0604020202020204" pitchFamily="34" charset="0"/>
              </a:rPr>
              <a:t>Gross and microscopic examination of the explanted heart. </a:t>
            </a:r>
            <a:endParaRPr lang="sr-Latn-RS">
              <a:latin typeface="Arial" panose="020B0604020202020204" pitchFamily="34" charset="0"/>
              <a:cs typeface="Arial" panose="020B0604020202020204" pitchFamily="34" charset="0"/>
            </a:endParaRPr>
          </a:p>
          <a:p>
            <a:r>
              <a:rPr lang="en-US" b="1">
                <a:solidFill>
                  <a:srgbClr val="FF0000"/>
                </a:solidFill>
                <a:latin typeface="Arial" panose="020B0604020202020204" pitchFamily="34" charset="0"/>
                <a:cs typeface="Arial" panose="020B0604020202020204" pitchFamily="34" charset="0"/>
              </a:rPr>
              <a:t>A:</a:t>
            </a:r>
            <a:r>
              <a:rPr lang="en-US">
                <a:latin typeface="Arial" panose="020B0604020202020204" pitchFamily="34" charset="0"/>
                <a:cs typeface="Arial" panose="020B0604020202020204" pitchFamily="34" charset="0"/>
              </a:rPr>
              <a:t> explanted heart specimen, cut along a basal ventricular short-axis plane, showing significant whitish endocardial thickening in both ventricles. </a:t>
            </a:r>
            <a:endParaRPr lang="sr-Latn-RS">
              <a:latin typeface="Arial" panose="020B0604020202020204" pitchFamily="34" charset="0"/>
              <a:cs typeface="Arial" panose="020B0604020202020204" pitchFamily="34" charset="0"/>
            </a:endParaRPr>
          </a:p>
          <a:p>
            <a:r>
              <a:rPr lang="en-US" b="1">
                <a:solidFill>
                  <a:srgbClr val="FF0000"/>
                </a:solidFill>
                <a:latin typeface="Arial" panose="020B0604020202020204" pitchFamily="34" charset="0"/>
                <a:cs typeface="Arial" panose="020B0604020202020204" pitchFamily="34" charset="0"/>
              </a:rPr>
              <a:t>B: </a:t>
            </a:r>
            <a:r>
              <a:rPr lang="en-US">
                <a:latin typeface="Arial" panose="020B0604020202020204" pitchFamily="34" charset="0"/>
                <a:cs typeface="Arial" panose="020B0604020202020204" pitchFamily="34" charset="0"/>
              </a:rPr>
              <a:t>a low-power photomicrograph showing areas of interstitial fibroelastosis (arrows) (Hematoxylin and Eosin staining ×100)</a:t>
            </a:r>
            <a:endParaRPr lang="sr-Latn-R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634825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46BAFC9-A0AA-E25F-BA5A-25C24391003B}"/>
              </a:ext>
            </a:extLst>
          </p:cNvPr>
          <p:cNvSpPr>
            <a:spLocks noGrp="1"/>
          </p:cNvSpPr>
          <p:nvPr>
            <p:ph type="title"/>
          </p:nvPr>
        </p:nvSpPr>
        <p:spPr/>
        <p:txBody>
          <a:bodyPr/>
          <a:lstStyle/>
          <a:p>
            <a:r>
              <a:rPr lang="sr-Latn-RS"/>
              <a:t>Toxic  cardiomyopathy</a:t>
            </a:r>
          </a:p>
        </p:txBody>
      </p:sp>
      <p:sp>
        <p:nvSpPr>
          <p:cNvPr id="3" name="Content Placeholder 2">
            <a:extLst>
              <a:ext uri="{FF2B5EF4-FFF2-40B4-BE49-F238E27FC236}">
                <a16:creationId xmlns="" xmlns:a16="http://schemas.microsoft.com/office/drawing/2014/main" id="{43B27FD9-D2F8-39DA-C4E6-4DA328558ED7}"/>
              </a:ext>
            </a:extLst>
          </p:cNvPr>
          <p:cNvSpPr>
            <a:spLocks noGrp="1"/>
          </p:cNvSpPr>
          <p:nvPr>
            <p:ph idx="1"/>
          </p:nvPr>
        </p:nvSpPr>
        <p:spPr>
          <a:xfrm>
            <a:off x="685346" y="1935922"/>
            <a:ext cx="7765322" cy="3855278"/>
          </a:xfrm>
        </p:spPr>
        <p:txBody>
          <a:bodyPr>
            <a:normAutofit lnSpcReduction="10000"/>
          </a:bodyPr>
          <a:lstStyle/>
          <a:p>
            <a:r>
              <a:rPr lang="sr-Latn-RS">
                <a:latin typeface="Arial" panose="020B0604020202020204" pitchFamily="34" charset="0"/>
                <a:cs typeface="Arial" panose="020B0604020202020204" pitchFamily="34" charset="0"/>
              </a:rPr>
              <a:t>Numerous chemical and drugs cause myocardial injury:</a:t>
            </a:r>
          </a:p>
          <a:p>
            <a:pPr lvl="1"/>
            <a:r>
              <a:rPr lang="sr-Latn-RS" sz="2400">
                <a:solidFill>
                  <a:srgbClr val="FFFF00"/>
                </a:solidFill>
                <a:latin typeface="Arial" panose="020B0604020202020204" pitchFamily="34" charset="0"/>
                <a:cs typeface="Arial" panose="020B0604020202020204" pitchFamily="34" charset="0"/>
              </a:rPr>
              <a:t>Ethanol</a:t>
            </a:r>
          </a:p>
          <a:p>
            <a:pPr lvl="1"/>
            <a:r>
              <a:rPr lang="sr-Latn-RS" sz="2400">
                <a:solidFill>
                  <a:srgbClr val="FFFF00"/>
                </a:solidFill>
                <a:latin typeface="Arial" panose="020B0604020202020204" pitchFamily="34" charset="0"/>
                <a:cs typeface="Arial" panose="020B0604020202020204" pitchFamily="34" charset="0"/>
              </a:rPr>
              <a:t>Catecholamines</a:t>
            </a:r>
          </a:p>
          <a:p>
            <a:pPr lvl="1"/>
            <a:r>
              <a:rPr lang="sr-Latn-RS" sz="2400">
                <a:solidFill>
                  <a:srgbClr val="FFFF00"/>
                </a:solidFill>
                <a:latin typeface="Arial" panose="020B0604020202020204" pitchFamily="34" charset="0"/>
                <a:cs typeface="Arial" panose="020B0604020202020204" pitchFamily="34" charset="0"/>
              </a:rPr>
              <a:t>Anthracyclines (Doxorubicin)</a:t>
            </a:r>
          </a:p>
          <a:p>
            <a:pPr lvl="1"/>
            <a:r>
              <a:rPr lang="sr-Latn-RS" sz="2400">
                <a:solidFill>
                  <a:srgbClr val="FFFF00"/>
                </a:solidFill>
                <a:latin typeface="Arial" panose="020B0604020202020204" pitchFamily="34" charset="0"/>
                <a:cs typeface="Arial" panose="020B0604020202020204" pitchFamily="34" charset="0"/>
              </a:rPr>
              <a:t>Cocaine</a:t>
            </a:r>
          </a:p>
          <a:p>
            <a:r>
              <a:rPr lang="sr-Latn-RS" sz="2600" b="1">
                <a:solidFill>
                  <a:srgbClr val="FF0000"/>
                </a:solidFill>
                <a:latin typeface="Arial" panose="020B0604020202020204" pitchFamily="34" charset="0"/>
                <a:cs typeface="Arial" panose="020B0604020202020204" pitchFamily="34" charset="0"/>
              </a:rPr>
              <a:t>Cardiomyopathy of Pregnacy </a:t>
            </a:r>
            <a:r>
              <a:rPr lang="sr-Latn-RS" sz="2600">
                <a:solidFill>
                  <a:srgbClr val="FFFF00"/>
                </a:solidFill>
                <a:latin typeface="Arial" panose="020B0604020202020204" pitchFamily="34" charset="0"/>
                <a:cs typeface="Arial" panose="020B0604020202020204" pitchFamily="34" charset="0"/>
              </a:rPr>
              <a:t>(last trimester of pregnancy or the first 6 months after delivery. The cause of thus form of DCM is unknown).</a:t>
            </a:r>
          </a:p>
        </p:txBody>
      </p:sp>
    </p:spTree>
    <p:extLst>
      <p:ext uri="{BB962C8B-B14F-4D97-AF65-F5344CB8AC3E}">
        <p14:creationId xmlns:p14="http://schemas.microsoft.com/office/powerpoint/2010/main" val="339811098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224" y="285732"/>
            <a:ext cx="8549552" cy="1143000"/>
          </a:xfrm>
        </p:spPr>
        <p:txBody>
          <a:bodyPr>
            <a:normAutofit fontScale="90000"/>
          </a:bodyPr>
          <a:lstStyle/>
          <a:p>
            <a:pPr algn="ctr"/>
            <a:r>
              <a:rPr lang="sr-Cyrl-CS" sz="3600" b="1">
                <a:solidFill>
                  <a:srgbClr val="FF0000"/>
                </a:solidFill>
                <a:latin typeface="YU C Times" pitchFamily="18" charset="0"/>
              </a:rPr>
              <a:t/>
            </a:r>
            <a:br>
              <a:rPr lang="sr-Cyrl-CS" sz="3600" b="1">
                <a:solidFill>
                  <a:srgbClr val="FF0000"/>
                </a:solidFill>
                <a:latin typeface="YU C Times" pitchFamily="18" charset="0"/>
              </a:rPr>
            </a:br>
            <a:r>
              <a:rPr lang="en-GB" sz="4900" b="1">
                <a:solidFill>
                  <a:srgbClr val="FF0000"/>
                </a:solidFill>
                <a:effectLst>
                  <a:outerShdw blurRad="38100" dist="38100" dir="2700000" algn="tl">
                    <a:srgbClr val="000000">
                      <a:alpha val="43137"/>
                    </a:srgbClr>
                  </a:outerShdw>
                </a:effectLst>
              </a:rPr>
              <a:t>ISCHEMIC HEART DISEASE</a:t>
            </a:r>
            <a:r>
              <a:rPr lang="sr-Cyrl-CS" sz="4900" b="1">
                <a:solidFill>
                  <a:srgbClr val="FF0000"/>
                </a:solidFill>
                <a:effectLst>
                  <a:outerShdw blurRad="38100" dist="38100" dir="2700000" algn="tl">
                    <a:srgbClr val="000000">
                      <a:alpha val="43137"/>
                    </a:srgbClr>
                  </a:outerShdw>
                </a:effectLst>
              </a:rPr>
              <a:t/>
            </a:r>
            <a:br>
              <a:rPr lang="sr-Cyrl-CS" sz="4900" b="1">
                <a:solidFill>
                  <a:srgbClr val="FF0000"/>
                </a:solidFill>
                <a:effectLst>
                  <a:outerShdw blurRad="38100" dist="38100" dir="2700000" algn="tl">
                    <a:srgbClr val="000000">
                      <a:alpha val="43137"/>
                    </a:srgbClr>
                  </a:outerShdw>
                </a:effectLst>
              </a:rPr>
            </a:br>
            <a:endParaRPr lang="sr-Cyrl-CS" sz="4900" b="1">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857232"/>
            <a:ext cx="8229600" cy="5467368"/>
          </a:xfrm>
        </p:spPr>
        <p:txBody>
          <a:bodyPr>
            <a:normAutofit fontScale="92500" lnSpcReduction="20000"/>
          </a:bodyPr>
          <a:lstStyle/>
          <a:p>
            <a:endParaRPr lang="sr-Cyrl-CS">
              <a:latin typeface="YU C Times" pitchFamily="18" charset="0"/>
            </a:endParaRPr>
          </a:p>
          <a:p>
            <a:r>
              <a:rPr lang="en-US" sz="2800">
                <a:latin typeface="Arial" panose="020B0604020202020204" pitchFamily="34" charset="0"/>
                <a:cs typeface="Arial" panose="020B0604020202020204" pitchFamily="34" charset="0"/>
              </a:rPr>
              <a:t>Previously used term </a:t>
            </a:r>
            <a:r>
              <a:rPr lang="en-US" sz="2800" b="1">
                <a:solidFill>
                  <a:srgbClr val="FF0000"/>
                </a:solidFill>
                <a:latin typeface="Arial" panose="020B0604020202020204" pitchFamily="34" charset="0"/>
                <a:cs typeface="Arial" panose="020B0604020202020204" pitchFamily="34" charset="0"/>
              </a:rPr>
              <a:t>coronary disease</a:t>
            </a:r>
            <a:r>
              <a:rPr lang="en-US" sz="2800">
                <a:latin typeface="Arial" panose="020B0604020202020204" pitchFamily="34" charset="0"/>
                <a:cs typeface="Arial" panose="020B0604020202020204" pitchFamily="34" charset="0"/>
              </a:rPr>
              <a:t>.</a:t>
            </a:r>
          </a:p>
          <a:p>
            <a:r>
              <a:rPr lang="en-US" sz="2800">
                <a:latin typeface="Arial" panose="020B0604020202020204" pitchFamily="34" charset="0"/>
                <a:cs typeface="Arial" panose="020B0604020202020204" pitchFamily="34" charset="0"/>
              </a:rPr>
              <a:t>A set of disorders caused by a disproportion between the heart's need for oxygenated blood and the flow of oxygenated blood.</a:t>
            </a:r>
          </a:p>
          <a:p>
            <a:r>
              <a:rPr lang="en-US" sz="2800">
                <a:latin typeface="Arial" panose="020B0604020202020204" pitchFamily="34" charset="0"/>
                <a:cs typeface="Arial" panose="020B0604020202020204" pitchFamily="34" charset="0"/>
              </a:rPr>
              <a:t>The most significant is the lack of oxygen, although other metabolites are also needed.</a:t>
            </a:r>
          </a:p>
          <a:p>
            <a:r>
              <a:rPr lang="en-US" sz="2800">
                <a:latin typeface="Arial" panose="020B0604020202020204" pitchFamily="34" charset="0"/>
                <a:cs typeface="Arial" panose="020B0604020202020204" pitchFamily="34" charset="0"/>
              </a:rPr>
              <a:t>In most cases, the cause of inadequate blood flow is </a:t>
            </a:r>
            <a:r>
              <a:rPr lang="en-US" sz="2800">
                <a:solidFill>
                  <a:srgbClr val="FF0000"/>
                </a:solidFill>
                <a:latin typeface="Arial" panose="020B0604020202020204" pitchFamily="34" charset="0"/>
                <a:cs typeface="Arial" panose="020B0604020202020204" pitchFamily="34" charset="0"/>
              </a:rPr>
              <a:t>severe atherosclerosis </a:t>
            </a:r>
            <a:r>
              <a:rPr lang="en-US" sz="2800">
                <a:latin typeface="Arial" panose="020B0604020202020204" pitchFamily="34" charset="0"/>
                <a:cs typeface="Arial" panose="020B0604020202020204" pitchFamily="34" charset="0"/>
              </a:rPr>
              <a:t>of the coronary arteries with obliteration of the lumen (hence the name </a:t>
            </a:r>
            <a:r>
              <a:rPr lang="en-US" sz="2800">
                <a:solidFill>
                  <a:srgbClr val="FF0000"/>
                </a:solidFill>
                <a:latin typeface="Arial" panose="020B0604020202020204" pitchFamily="34" charset="0"/>
                <a:cs typeface="Arial" panose="020B0604020202020204" pitchFamily="34" charset="0"/>
              </a:rPr>
              <a:t>coronary heart disease).</a:t>
            </a:r>
          </a:p>
          <a:p>
            <a:r>
              <a:rPr lang="en-US" sz="2800">
                <a:latin typeface="Arial" panose="020B0604020202020204" pitchFamily="34" charset="0"/>
                <a:cs typeface="Arial" panose="020B0604020202020204" pitchFamily="34" charset="0"/>
              </a:rPr>
              <a:t>Atherosclerosis is often followed by </a:t>
            </a:r>
            <a:r>
              <a:rPr lang="en-US" sz="2800">
                <a:solidFill>
                  <a:srgbClr val="FF0000"/>
                </a:solidFill>
                <a:latin typeface="Arial" panose="020B0604020202020204" pitchFamily="34" charset="0"/>
                <a:cs typeface="Arial" panose="020B0604020202020204" pitchFamily="34" charset="0"/>
              </a:rPr>
              <a:t>thrombosis</a:t>
            </a:r>
            <a:r>
              <a:rPr lang="sr-Latn-RS" sz="2800">
                <a:solidFill>
                  <a:srgbClr val="FF0000"/>
                </a:solidFill>
                <a:latin typeface="Arial" panose="020B0604020202020204" pitchFamily="34" charset="0"/>
                <a:cs typeface="Arial" panose="020B0604020202020204" pitchFamily="34" charset="0"/>
              </a:rPr>
              <a:t>.</a:t>
            </a:r>
            <a:endParaRPr lang="sr-Cyrl-CS">
              <a:solidFill>
                <a:srgbClr val="FF0000"/>
              </a:solidFill>
              <a:latin typeface="Arial" panose="020B0604020202020204" pitchFamily="34" charset="0"/>
              <a:cs typeface="Arial" panose="020B0604020202020204" pitchFamily="34" charset="0"/>
            </a:endParaRPr>
          </a:p>
          <a:p>
            <a:endParaRPr lang="sr-Cyrl-CS"/>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692696"/>
          </a:xfrm>
        </p:spPr>
        <p:txBody>
          <a:bodyPr>
            <a:normAutofit/>
          </a:bodyPr>
          <a:lstStyle/>
          <a:p>
            <a:r>
              <a:rPr lang="sr-Latn-CS" b="1">
                <a:solidFill>
                  <a:srgbClr val="FF0000"/>
                </a:solidFill>
              </a:rPr>
              <a:t>Other causes</a:t>
            </a:r>
            <a:endParaRPr lang="sr-Cyrl-CS" b="1">
              <a:solidFill>
                <a:srgbClr val="FF0000"/>
              </a:solidFill>
            </a:endParaRPr>
          </a:p>
        </p:txBody>
      </p:sp>
      <p:sp>
        <p:nvSpPr>
          <p:cNvPr id="3" name="Content Placeholder 2"/>
          <p:cNvSpPr>
            <a:spLocks noGrp="1"/>
          </p:cNvSpPr>
          <p:nvPr>
            <p:ph idx="1"/>
          </p:nvPr>
        </p:nvSpPr>
        <p:spPr>
          <a:xfrm>
            <a:off x="0" y="692696"/>
            <a:ext cx="9144000" cy="5879576"/>
          </a:xfrm>
        </p:spPr>
        <p:txBody>
          <a:bodyPr>
            <a:noAutofit/>
          </a:bodyPr>
          <a:lstStyle/>
          <a:p>
            <a:pPr lvl="1"/>
            <a:r>
              <a:rPr lang="en-US" sz="2000">
                <a:latin typeface="Arial" panose="020B0604020202020204" pitchFamily="34" charset="0"/>
                <a:cs typeface="Arial" panose="020B0604020202020204" pitchFamily="34" charset="0"/>
              </a:rPr>
              <a:t>thromboembolism (from the left heart)</a:t>
            </a:r>
          </a:p>
          <a:p>
            <a:pPr lvl="1"/>
            <a:r>
              <a:rPr lang="en-US" sz="2000">
                <a:latin typeface="Arial" panose="020B0604020202020204" pitchFamily="34" charset="0"/>
                <a:cs typeface="Arial" panose="020B0604020202020204" pitchFamily="34" charset="0"/>
              </a:rPr>
              <a:t>calcific stenosis of the aorta</a:t>
            </a:r>
          </a:p>
          <a:p>
            <a:pPr lvl="1"/>
            <a:r>
              <a:rPr lang="en-US" sz="2000">
                <a:latin typeface="Arial" panose="020B0604020202020204" pitchFamily="34" charset="0"/>
                <a:cs typeface="Arial" panose="020B0604020202020204" pitchFamily="34" charset="0"/>
              </a:rPr>
              <a:t>rupture of atheroma (aorta or coronary artery)</a:t>
            </a:r>
          </a:p>
          <a:p>
            <a:pPr lvl="1"/>
            <a:r>
              <a:rPr lang="en-US" sz="2000">
                <a:latin typeface="Arial" panose="020B0604020202020204" pitchFamily="34" charset="0"/>
                <a:cs typeface="Arial" panose="020B0604020202020204" pitchFamily="34" charset="0"/>
              </a:rPr>
              <a:t>syphilitic mesaortitis</a:t>
            </a:r>
          </a:p>
          <a:p>
            <a:pPr lvl="1"/>
            <a:r>
              <a:rPr lang="en-US" sz="2000">
                <a:latin typeface="Arial" panose="020B0604020202020204" pitchFamily="34" charset="0"/>
                <a:cs typeface="Arial" panose="020B0604020202020204" pitchFamily="34" charset="0"/>
              </a:rPr>
              <a:t>paradoxical thromboembolism</a:t>
            </a:r>
          </a:p>
          <a:p>
            <a:pPr lvl="1"/>
            <a:r>
              <a:rPr lang="en-US" sz="2000">
                <a:latin typeface="Arial" panose="020B0604020202020204" pitchFamily="34" charset="0"/>
                <a:cs typeface="Arial" panose="020B0604020202020204" pitchFamily="34" charset="0"/>
              </a:rPr>
              <a:t>coronary disease</a:t>
            </a:r>
          </a:p>
          <a:p>
            <a:pPr lvl="1"/>
            <a:r>
              <a:rPr lang="en-US" sz="2000">
                <a:latin typeface="Arial" panose="020B0604020202020204" pitchFamily="34" charset="0"/>
                <a:cs typeface="Arial" panose="020B0604020202020204" pitchFamily="34" charset="0"/>
              </a:rPr>
              <a:t>spasm of the coronary arteries, usually caused by emotional stress or smoking (nicotine has a selective vasoconstrictive effect on the coronary arteries)</a:t>
            </a:r>
          </a:p>
          <a:p>
            <a:pPr lvl="1"/>
            <a:r>
              <a:rPr lang="en-US" sz="2000">
                <a:latin typeface="Arial" panose="020B0604020202020204" pitchFamily="34" charset="0"/>
                <a:cs typeface="Arial" panose="020B0604020202020204" pitchFamily="34" charset="0"/>
              </a:rPr>
              <a:t>large myocardial hypertrophy - disproportion between needs and possibilities</a:t>
            </a:r>
          </a:p>
          <a:p>
            <a:pPr lvl="1"/>
            <a:r>
              <a:rPr lang="en-US" sz="2000">
                <a:latin typeface="Arial" panose="020B0604020202020204" pitchFamily="34" charset="0"/>
                <a:cs typeface="Arial" panose="020B0604020202020204" pitchFamily="34" charset="0"/>
              </a:rPr>
              <a:t>acute pulmonary heart</a:t>
            </a:r>
          </a:p>
          <a:p>
            <a:pPr lvl="1"/>
            <a:r>
              <a:rPr lang="en-US" sz="2000">
                <a:latin typeface="Arial" panose="020B0604020202020204" pitchFamily="34" charset="0"/>
                <a:cs typeface="Arial" panose="020B0604020202020204" pitchFamily="34" charset="0"/>
              </a:rPr>
              <a:t>anemia</a:t>
            </a:r>
            <a:endParaRPr lang="sr-Cyrl-CS" sz="2000">
              <a:latin typeface="Arial" panose="020B0604020202020204" pitchFamily="34" charset="0"/>
              <a:cs typeface="Arial" panose="020B0604020202020204" pitchFamily="34" charset="0"/>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a:solidFill>
                  <a:srgbClr val="FF0000"/>
                </a:solidFill>
              </a:rPr>
              <a:t>Risk factors</a:t>
            </a:r>
            <a:endParaRPr lang="sr-Cyrl-CS">
              <a:solidFill>
                <a:srgbClr val="FF0000"/>
              </a:solidFill>
            </a:endParaRPr>
          </a:p>
        </p:txBody>
      </p:sp>
      <p:sp>
        <p:nvSpPr>
          <p:cNvPr id="3" name="Content Placeholder 2"/>
          <p:cNvSpPr>
            <a:spLocks noGrp="1"/>
          </p:cNvSpPr>
          <p:nvPr>
            <p:ph idx="1"/>
          </p:nvPr>
        </p:nvSpPr>
        <p:spPr/>
        <p:txBody>
          <a:bodyPr>
            <a:normAutofit fontScale="85000" lnSpcReduction="20000"/>
          </a:bodyPr>
          <a:lstStyle/>
          <a:p>
            <a:pPr lvl="0"/>
            <a:r>
              <a:rPr lang="en-US" sz="3600">
                <a:effectLst/>
                <a:latin typeface="Arial" panose="020B0604020202020204" pitchFamily="34" charset="0"/>
                <a:cs typeface="Arial" panose="020B0604020202020204" pitchFamily="34" charset="0"/>
              </a:rPr>
              <a:t>hypertension</a:t>
            </a:r>
          </a:p>
          <a:p>
            <a:pPr lvl="0"/>
            <a:r>
              <a:rPr lang="en-US" sz="3600">
                <a:effectLst/>
                <a:latin typeface="Arial" panose="020B0604020202020204" pitchFamily="34" charset="0"/>
                <a:cs typeface="Arial" panose="020B0604020202020204" pitchFamily="34" charset="0"/>
              </a:rPr>
              <a:t>emotional stress</a:t>
            </a:r>
          </a:p>
          <a:p>
            <a:pPr lvl="0"/>
            <a:r>
              <a:rPr lang="en-US" sz="3600">
                <a:effectLst/>
                <a:latin typeface="Arial" panose="020B0604020202020204" pitchFamily="34" charset="0"/>
                <a:cs typeface="Arial" panose="020B0604020202020204" pitchFamily="34" charset="0"/>
              </a:rPr>
              <a:t>diabetes mellitus</a:t>
            </a:r>
          </a:p>
          <a:p>
            <a:pPr lvl="0"/>
            <a:r>
              <a:rPr lang="en-US" sz="3600">
                <a:effectLst/>
                <a:latin typeface="Arial" panose="020B0604020202020204" pitchFamily="34" charset="0"/>
                <a:cs typeface="Arial" panose="020B0604020202020204" pitchFamily="34" charset="0"/>
              </a:rPr>
              <a:t>smoking</a:t>
            </a:r>
          </a:p>
          <a:p>
            <a:pPr lvl="0"/>
            <a:r>
              <a:rPr lang="en-US" sz="3600">
                <a:effectLst/>
                <a:latin typeface="Arial" panose="020B0604020202020204" pitchFamily="34" charset="0"/>
                <a:cs typeface="Arial" panose="020B0604020202020204" pitchFamily="34" charset="0"/>
              </a:rPr>
              <a:t>low physical activity</a:t>
            </a:r>
          </a:p>
          <a:p>
            <a:pPr lvl="0"/>
            <a:r>
              <a:rPr lang="en-US" sz="3600">
                <a:effectLst/>
                <a:latin typeface="Arial" panose="020B0604020202020204" pitchFamily="34" charset="0"/>
                <a:cs typeface="Arial" panose="020B0604020202020204" pitchFamily="34" charset="0"/>
              </a:rPr>
              <a:t>obesity</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a:solidFill>
                  <a:srgbClr val="FF0000"/>
                </a:solidFill>
              </a:rPr>
              <a:t>Forms of ischemic heart disease</a:t>
            </a:r>
            <a:endParaRPr lang="sr-Cyrl-CS" sz="4000" b="1">
              <a:solidFill>
                <a:srgbClr val="FF0000"/>
              </a:solidFill>
            </a:endParaRPr>
          </a:p>
        </p:txBody>
      </p:sp>
      <p:sp>
        <p:nvSpPr>
          <p:cNvPr id="3" name="Content Placeholder 2"/>
          <p:cNvSpPr>
            <a:spLocks noGrp="1"/>
          </p:cNvSpPr>
          <p:nvPr>
            <p:ph idx="1"/>
          </p:nvPr>
        </p:nvSpPr>
        <p:spPr/>
        <p:txBody>
          <a:bodyPr>
            <a:normAutofit fontScale="92500"/>
          </a:bodyPr>
          <a:lstStyle/>
          <a:p>
            <a:pPr>
              <a:buNone/>
            </a:pPr>
            <a:endParaRPr lang="sr-Cyrl-CS"/>
          </a:p>
          <a:p>
            <a:pPr lvl="0"/>
            <a:r>
              <a:rPr lang="en-US" sz="4000" b="1">
                <a:latin typeface="Arial" panose="020B0604020202020204" pitchFamily="34" charset="0"/>
                <a:cs typeface="Arial" panose="020B0604020202020204" pitchFamily="34" charset="0"/>
              </a:rPr>
              <a:t>Angina pectoris</a:t>
            </a:r>
          </a:p>
          <a:p>
            <a:pPr lvl="0"/>
            <a:r>
              <a:rPr lang="en-US" sz="4000" b="1">
                <a:latin typeface="Arial" panose="020B0604020202020204" pitchFamily="34" charset="0"/>
                <a:cs typeface="Arial" panose="020B0604020202020204" pitchFamily="34" charset="0"/>
              </a:rPr>
              <a:t>Myocardial infarction</a:t>
            </a:r>
          </a:p>
          <a:p>
            <a:pPr lvl="0"/>
            <a:r>
              <a:rPr lang="en-US" sz="4000" b="1">
                <a:latin typeface="Arial" panose="020B0604020202020204" pitchFamily="34" charset="0"/>
                <a:cs typeface="Arial" panose="020B0604020202020204" pitchFamily="34" charset="0"/>
              </a:rPr>
              <a:t>Chronic ischemic heart disease</a:t>
            </a:r>
          </a:p>
          <a:p>
            <a:pPr lvl="0"/>
            <a:r>
              <a:rPr lang="en-US" sz="4000" b="1">
                <a:latin typeface="Arial" panose="020B0604020202020204" pitchFamily="34" charset="0"/>
                <a:cs typeface="Arial" panose="020B0604020202020204" pitchFamily="34" charset="0"/>
              </a:rPr>
              <a:t>Sudden cardiac death (SCD).</a:t>
            </a:r>
            <a:endParaRPr lang="sr-Cyrl-CS" sz="4000"/>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85728"/>
            <a:ext cx="8229600" cy="1143000"/>
          </a:xfrm>
        </p:spPr>
        <p:txBody>
          <a:bodyPr>
            <a:normAutofit/>
          </a:bodyPr>
          <a:lstStyle/>
          <a:p>
            <a:r>
              <a:rPr lang="en-GB" b="1">
                <a:solidFill>
                  <a:srgbClr val="FF0000"/>
                </a:solidFill>
              </a:rPr>
              <a:t>Angina pe</a:t>
            </a:r>
            <a:r>
              <a:rPr lang="sr-Latn-RS" b="1">
                <a:solidFill>
                  <a:srgbClr val="FF0000"/>
                </a:solidFill>
              </a:rPr>
              <a:t>c</a:t>
            </a:r>
            <a:r>
              <a:rPr lang="en-GB" b="1">
                <a:solidFill>
                  <a:srgbClr val="FF0000"/>
                </a:solidFill>
              </a:rPr>
              <a:t>toris</a:t>
            </a:r>
            <a:r>
              <a:rPr lang="sr-Cyrl-CS" b="1"/>
              <a:t/>
            </a:r>
            <a:br>
              <a:rPr lang="sr-Cyrl-CS" b="1"/>
            </a:br>
            <a:endParaRPr lang="sr-Cyrl-CS"/>
          </a:p>
        </p:txBody>
      </p:sp>
      <p:sp>
        <p:nvSpPr>
          <p:cNvPr id="3" name="Content Placeholder 2"/>
          <p:cNvSpPr>
            <a:spLocks noGrp="1"/>
          </p:cNvSpPr>
          <p:nvPr>
            <p:ph idx="1"/>
          </p:nvPr>
        </p:nvSpPr>
        <p:spPr>
          <a:xfrm>
            <a:off x="457200" y="928670"/>
            <a:ext cx="8229600" cy="5643602"/>
          </a:xfrm>
        </p:spPr>
        <p:txBody>
          <a:bodyPr>
            <a:normAutofit fontScale="92500"/>
          </a:bodyPr>
          <a:lstStyle/>
          <a:p>
            <a:r>
              <a:rPr lang="en-US" sz="2800">
                <a:latin typeface="Arial" panose="020B0604020202020204" pitchFamily="34" charset="0"/>
                <a:cs typeface="Arial" panose="020B0604020202020204" pitchFamily="34" charset="0"/>
              </a:rPr>
              <a:t>A clinical condition characterized by paroxysmal attacks of substernal or precordial pain that usually spreads to the neck and left arm, and is caused by myocardial ischemia. There are three forms:</a:t>
            </a:r>
          </a:p>
          <a:p>
            <a:pPr lvl="1"/>
            <a:r>
              <a:rPr lang="en-US" sz="2600">
                <a:solidFill>
                  <a:srgbClr val="FFFF00"/>
                </a:solidFill>
                <a:latin typeface="Arial" panose="020B0604020202020204" pitchFamily="34" charset="0"/>
                <a:cs typeface="Arial" panose="020B0604020202020204" pitchFamily="34" charset="0"/>
              </a:rPr>
              <a:t>Stable or typical angina, usually caused by physical exertion and tachycardia.</a:t>
            </a:r>
          </a:p>
          <a:p>
            <a:pPr lvl="1"/>
            <a:r>
              <a:rPr lang="en-US" sz="2600">
                <a:solidFill>
                  <a:srgbClr val="FFFF00"/>
                </a:solidFill>
                <a:latin typeface="Arial" panose="020B0604020202020204" pitchFamily="34" charset="0"/>
                <a:cs typeface="Arial" panose="020B0604020202020204" pitchFamily="34" charset="0"/>
              </a:rPr>
              <a:t>Prinzmetal's, or variant angina that typically occurs at rest.</a:t>
            </a:r>
          </a:p>
          <a:p>
            <a:pPr lvl="1"/>
            <a:r>
              <a:rPr lang="en-US" sz="2600">
                <a:solidFill>
                  <a:srgbClr val="FFFF00"/>
                </a:solidFill>
                <a:latin typeface="Arial" panose="020B0604020202020204" pitchFamily="34" charset="0"/>
                <a:cs typeface="Arial" panose="020B0604020202020204" pitchFamily="34" charset="0"/>
              </a:rPr>
              <a:t>Unstable or </a:t>
            </a:r>
            <a:r>
              <a:rPr lang="sr-Latn-RS" sz="2600">
                <a:solidFill>
                  <a:srgbClr val="FFFF00"/>
                </a:solidFill>
                <a:latin typeface="Arial" panose="020B0604020202020204" pitchFamily="34" charset="0"/>
                <a:cs typeface="Arial" panose="020B0604020202020204" pitchFamily="34" charset="0"/>
              </a:rPr>
              <a:t>„</a:t>
            </a:r>
            <a:r>
              <a:rPr lang="en-US" sz="2600">
                <a:solidFill>
                  <a:srgbClr val="FFFF00"/>
                </a:solidFill>
                <a:latin typeface="Arial" panose="020B0604020202020204" pitchFamily="34" charset="0"/>
                <a:cs typeface="Arial" panose="020B0604020202020204" pitchFamily="34" charset="0"/>
              </a:rPr>
              <a:t>crescendo</a:t>
            </a:r>
            <a:r>
              <a:rPr lang="sr-Latn-RS" sz="2600">
                <a:solidFill>
                  <a:srgbClr val="FFFF00"/>
                </a:solidFill>
                <a:latin typeface="Arial" panose="020B0604020202020204" pitchFamily="34" charset="0"/>
                <a:cs typeface="Arial" panose="020B0604020202020204" pitchFamily="34" charset="0"/>
              </a:rPr>
              <a:t>“</a:t>
            </a:r>
            <a:r>
              <a:rPr lang="en-US" sz="2600">
                <a:solidFill>
                  <a:srgbClr val="FFFF00"/>
                </a:solidFill>
                <a:latin typeface="Arial" panose="020B0604020202020204" pitchFamily="34" charset="0"/>
                <a:cs typeface="Arial" panose="020B0604020202020204" pitchFamily="34" charset="0"/>
              </a:rPr>
              <a:t> angina, the most severe form with the most intense pain (</a:t>
            </a:r>
            <a:r>
              <a:rPr lang="sr-Latn-RS" sz="2600">
                <a:solidFill>
                  <a:srgbClr val="FFFF00"/>
                </a:solidFill>
                <a:latin typeface="Arial" panose="020B0604020202020204" pitchFamily="34" charset="0"/>
                <a:cs typeface="Arial" panose="020B0604020202020204" pitchFamily="34" charset="0"/>
              </a:rPr>
              <a:t>„</a:t>
            </a:r>
            <a:r>
              <a:rPr lang="en-US" sz="2600">
                <a:solidFill>
                  <a:srgbClr val="FFFF00"/>
                </a:solidFill>
                <a:latin typeface="Arial" panose="020B0604020202020204" pitchFamily="34" charset="0"/>
                <a:cs typeface="Arial" panose="020B0604020202020204" pitchFamily="34" charset="0"/>
              </a:rPr>
              <a:t>preinfarction angina</a:t>
            </a:r>
            <a:r>
              <a:rPr lang="sr-Latn-RS" sz="2600">
                <a:solidFill>
                  <a:srgbClr val="FFFF00"/>
                </a:solidFill>
                <a:latin typeface="Arial" panose="020B0604020202020204" pitchFamily="34" charset="0"/>
                <a:cs typeface="Arial" panose="020B0604020202020204" pitchFamily="34" charset="0"/>
              </a:rPr>
              <a:t>“</a:t>
            </a:r>
            <a:r>
              <a:rPr lang="en-US" sz="2600">
                <a:solidFill>
                  <a:srgbClr val="FFFF00"/>
                </a:solidFill>
                <a:latin typeface="Arial" panose="020B0604020202020204" pitchFamily="34" charset="0"/>
                <a:cs typeface="Arial" panose="020B0604020202020204" pitchFamily="34" charset="0"/>
              </a:rPr>
              <a:t>)</a:t>
            </a:r>
            <a:endParaRPr lang="sr-Cyrl-CS" sz="2600">
              <a:solidFill>
                <a:srgbClr val="FFFF00"/>
              </a:solidFill>
              <a:latin typeface="Arial" panose="020B0604020202020204" pitchFamily="34" charset="0"/>
              <a:cs typeface="Arial" panose="020B0604020202020204" pitchFamily="34" charset="0"/>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b="1">
                <a:solidFill>
                  <a:srgbClr val="FF0000"/>
                </a:solidFill>
              </a:rPr>
              <a:t>MYOCARDIAL INFARCTION</a:t>
            </a:r>
            <a:r>
              <a:rPr lang="sr-Cyrl-CS" b="1">
                <a:solidFill>
                  <a:srgbClr val="FF0000"/>
                </a:solidFill>
              </a:rPr>
              <a:t/>
            </a:r>
            <a:br>
              <a:rPr lang="sr-Cyrl-CS" b="1">
                <a:solidFill>
                  <a:srgbClr val="FF0000"/>
                </a:solidFill>
              </a:rPr>
            </a:br>
            <a:endParaRPr lang="sr-Cyrl-CS">
              <a:solidFill>
                <a:srgbClr val="FF0000"/>
              </a:solidFill>
            </a:endParaRPr>
          </a:p>
        </p:txBody>
      </p:sp>
      <p:sp>
        <p:nvSpPr>
          <p:cNvPr id="3" name="Content Placeholder 2"/>
          <p:cNvSpPr>
            <a:spLocks noGrp="1"/>
          </p:cNvSpPr>
          <p:nvPr>
            <p:ph idx="1"/>
          </p:nvPr>
        </p:nvSpPr>
        <p:spPr>
          <a:xfrm>
            <a:off x="457200" y="1285860"/>
            <a:ext cx="8229600" cy="5038740"/>
          </a:xfrm>
        </p:spPr>
        <p:txBody>
          <a:bodyPr>
            <a:normAutofit fontScale="85000" lnSpcReduction="20000"/>
          </a:bodyPr>
          <a:lstStyle/>
          <a:p>
            <a:r>
              <a:rPr lang="en-US" sz="3200">
                <a:latin typeface="+mj-lt"/>
              </a:rPr>
              <a:t>One of the leading causes of death in developed countries</a:t>
            </a:r>
          </a:p>
          <a:p>
            <a:r>
              <a:rPr lang="en-US" sz="3200">
                <a:latin typeface="+mj-lt"/>
              </a:rPr>
              <a:t>It can appear at any age, the peak incidence is between the ages of 45 and 54</a:t>
            </a:r>
          </a:p>
          <a:p>
            <a:r>
              <a:rPr lang="en-US" sz="3200">
                <a:latin typeface="+mj-lt"/>
              </a:rPr>
              <a:t>It is more common in men</a:t>
            </a:r>
          </a:p>
          <a:p>
            <a:r>
              <a:rPr lang="en-US" sz="3200">
                <a:latin typeface="+mj-lt"/>
              </a:rPr>
              <a:t>Women in the fertile period, if they do not have any significant risk factor (diabetes), are generally protected</a:t>
            </a:r>
          </a:p>
          <a:p>
            <a:r>
              <a:rPr lang="en-US" sz="3200">
                <a:latin typeface="+mj-lt"/>
              </a:rPr>
              <a:t>The use of contraceptives is thought to increase the risk.</a:t>
            </a:r>
            <a:endParaRPr lang="sr-Cyrl-CS"/>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0"/>
            <a:ext cx="8229600" cy="1143000"/>
          </a:xfrm>
        </p:spPr>
        <p:txBody>
          <a:bodyPr>
            <a:normAutofit/>
          </a:bodyPr>
          <a:lstStyle/>
          <a:p>
            <a:r>
              <a:rPr lang="sr-Latn-CS" sz="2800" b="1">
                <a:solidFill>
                  <a:srgbClr val="FF0000"/>
                </a:solidFill>
              </a:rPr>
              <a:t>Types of  infaction</a:t>
            </a:r>
            <a:endParaRPr lang="sr-Cyrl-CS" sz="2800" b="1">
              <a:solidFill>
                <a:srgbClr val="FF0000"/>
              </a:solidFill>
            </a:endParaRPr>
          </a:p>
        </p:txBody>
      </p:sp>
      <p:sp>
        <p:nvSpPr>
          <p:cNvPr id="3" name="Content Placeholder 2"/>
          <p:cNvSpPr>
            <a:spLocks noGrp="1"/>
          </p:cNvSpPr>
          <p:nvPr>
            <p:ph idx="1"/>
          </p:nvPr>
        </p:nvSpPr>
        <p:spPr>
          <a:xfrm>
            <a:off x="457200" y="1196752"/>
            <a:ext cx="8229600" cy="5400600"/>
          </a:xfrm>
        </p:spPr>
        <p:txBody>
          <a:bodyPr>
            <a:normAutofit/>
          </a:bodyPr>
          <a:lstStyle/>
          <a:p>
            <a:r>
              <a:rPr lang="en-US" sz="2400" b="1">
                <a:solidFill>
                  <a:srgbClr val="FF0000"/>
                </a:solidFill>
                <a:effectLst/>
                <a:latin typeface="Arial" panose="020B0604020202020204" pitchFamily="34" charset="0"/>
                <a:cs typeface="Arial" panose="020B0604020202020204" pitchFamily="34" charset="0"/>
              </a:rPr>
              <a:t>Transmural infarction </a:t>
            </a:r>
            <a:r>
              <a:rPr lang="en-US" sz="2400">
                <a:solidFill>
                  <a:srgbClr val="FFFF00"/>
                </a:solidFill>
                <a:effectLst/>
                <a:latin typeface="Arial" panose="020B0604020202020204" pitchFamily="34" charset="0"/>
                <a:cs typeface="Arial" panose="020B0604020202020204" pitchFamily="34" charset="0"/>
              </a:rPr>
              <a:t>in which ischemic necrosis involves the entire wall.</a:t>
            </a:r>
          </a:p>
          <a:p>
            <a:r>
              <a:rPr lang="en-US" sz="2400" b="1">
                <a:solidFill>
                  <a:srgbClr val="FF0000"/>
                </a:solidFill>
                <a:effectLst/>
                <a:latin typeface="Arial" panose="020B0604020202020204" pitchFamily="34" charset="0"/>
                <a:cs typeface="Arial" panose="020B0604020202020204" pitchFamily="34" charset="0"/>
              </a:rPr>
              <a:t>Subendocardial infarction </a:t>
            </a:r>
            <a:r>
              <a:rPr lang="en-US" sz="2400">
                <a:solidFill>
                  <a:srgbClr val="FFFF00"/>
                </a:solidFill>
                <a:effectLst/>
                <a:latin typeface="Arial" panose="020B0604020202020204" pitchFamily="34" charset="0"/>
                <a:cs typeface="Arial" panose="020B0604020202020204" pitchFamily="34" charset="0"/>
              </a:rPr>
              <a:t>that does not involve more than 1</a:t>
            </a:r>
            <a:r>
              <a:rPr lang="sr-Latn-RS" sz="2400">
                <a:solidFill>
                  <a:srgbClr val="FFFF00"/>
                </a:solidFill>
                <a:effectLst/>
                <a:latin typeface="Arial" panose="020B0604020202020204" pitchFamily="34" charset="0"/>
                <a:cs typeface="Arial" panose="020B0604020202020204" pitchFamily="34" charset="0"/>
              </a:rPr>
              <a:t>/</a:t>
            </a:r>
            <a:r>
              <a:rPr lang="en-US" sz="2400">
                <a:solidFill>
                  <a:srgbClr val="FFFF00"/>
                </a:solidFill>
                <a:effectLst/>
                <a:latin typeface="Arial" panose="020B0604020202020204" pitchFamily="34" charset="0"/>
                <a:cs typeface="Arial" panose="020B0604020202020204" pitchFamily="34" charset="0"/>
              </a:rPr>
              <a:t>3 to half of the wall.</a:t>
            </a:r>
          </a:p>
          <a:p>
            <a:r>
              <a:rPr lang="en-US" sz="2400">
                <a:solidFill>
                  <a:srgbClr val="FFFF00"/>
                </a:solidFill>
                <a:effectLst/>
                <a:latin typeface="Arial" panose="020B0604020202020204" pitchFamily="34" charset="0"/>
                <a:cs typeface="Arial" panose="020B0604020202020204" pitchFamily="34" charset="0"/>
              </a:rPr>
              <a:t>The vast majority of transmural infarctions are caused by the interaction of stenosing coronary atherosclerosis (AS), rupture of atheroma or thrombosis, activation and aggregation of platelets, and vasospasm. Some of these usually dominate.</a:t>
            </a:r>
            <a:endParaRPr lang="sr-Cyrl-CS" sz="2400">
              <a:solidFill>
                <a:srgbClr val="FFFF00"/>
              </a:solidFill>
              <a:effectLst/>
              <a:latin typeface="Arial" panose="020B0604020202020204" pitchFamily="34" charset="0"/>
              <a:cs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355D6816-F156-D741-DC9E-17B5DA3515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7631" y="188640"/>
            <a:ext cx="4854912" cy="6552728"/>
          </a:xfrm>
          <a:prstGeom prst="rect">
            <a:avLst/>
          </a:prstGeom>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85728"/>
            <a:ext cx="8229600" cy="1143000"/>
          </a:xfrm>
        </p:spPr>
        <p:txBody>
          <a:bodyPr/>
          <a:lstStyle/>
          <a:p>
            <a:r>
              <a:rPr lang="sr-Latn-CS" b="1">
                <a:solidFill>
                  <a:srgbClr val="FFC000"/>
                </a:solidFill>
              </a:rPr>
              <a:t>Predisposing conditions</a:t>
            </a:r>
            <a:endParaRPr lang="sr-Cyrl-CS" b="1">
              <a:solidFill>
                <a:srgbClr val="FFC000"/>
              </a:solidFill>
            </a:endParaRPr>
          </a:p>
        </p:txBody>
      </p:sp>
      <p:sp>
        <p:nvSpPr>
          <p:cNvPr id="3" name="Content Placeholder 2"/>
          <p:cNvSpPr>
            <a:spLocks noGrp="1"/>
          </p:cNvSpPr>
          <p:nvPr>
            <p:ph idx="1"/>
          </p:nvPr>
        </p:nvSpPr>
        <p:spPr/>
        <p:txBody>
          <a:bodyPr>
            <a:normAutofit/>
          </a:bodyPr>
          <a:lstStyle/>
          <a:p>
            <a:r>
              <a:rPr lang="en-US" sz="4000">
                <a:latin typeface="Arial" panose="020B0604020202020204" pitchFamily="34" charset="0"/>
                <a:cs typeface="Arial" panose="020B0604020202020204" pitchFamily="34" charset="0"/>
              </a:rPr>
              <a:t>Hypertensive crisis</a:t>
            </a:r>
          </a:p>
          <a:p>
            <a:r>
              <a:rPr lang="en-US" sz="4000">
                <a:latin typeface="Arial" panose="020B0604020202020204" pitchFamily="34" charset="0"/>
                <a:cs typeface="Arial" panose="020B0604020202020204" pitchFamily="34" charset="0"/>
              </a:rPr>
              <a:t>Tachycardia</a:t>
            </a:r>
          </a:p>
          <a:p>
            <a:r>
              <a:rPr lang="en-US" sz="4000">
                <a:latin typeface="Arial" panose="020B0604020202020204" pitchFamily="34" charset="0"/>
                <a:cs typeface="Arial" panose="020B0604020202020204" pitchFamily="34" charset="0"/>
              </a:rPr>
              <a:t>Arteritis</a:t>
            </a:r>
          </a:p>
          <a:p>
            <a:r>
              <a:rPr lang="en-US" sz="4000">
                <a:latin typeface="Arial" panose="020B0604020202020204" pitchFamily="34" charset="0"/>
                <a:cs typeface="Arial" panose="020B0604020202020204" pitchFamily="34" charset="0"/>
              </a:rPr>
              <a:t>Aortic dissection</a:t>
            </a:r>
            <a:endParaRPr lang="sr-Cyrl-CS" sz="4000">
              <a:latin typeface="Arial" panose="020B0604020202020204" pitchFamily="34" charset="0"/>
              <a:cs typeface="Arial" panose="020B0604020202020204" pitchFamily="34" charset="0"/>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rgbClr val="FFC000"/>
                </a:solidFill>
              </a:rPr>
              <a:t>Mor</a:t>
            </a:r>
            <a:r>
              <a:rPr lang="sr-Latn-RS">
                <a:solidFill>
                  <a:srgbClr val="FFC000"/>
                </a:solidFill>
              </a:rPr>
              <a:t>ph</a:t>
            </a:r>
            <a:r>
              <a:rPr lang="en-GB">
                <a:solidFill>
                  <a:srgbClr val="FFC000"/>
                </a:solidFill>
              </a:rPr>
              <a:t>olo</a:t>
            </a:r>
            <a:r>
              <a:rPr lang="sr-Latn-CS">
                <a:solidFill>
                  <a:srgbClr val="FFC000"/>
                </a:solidFill>
              </a:rPr>
              <a:t>gy</a:t>
            </a:r>
            <a:endParaRPr lang="sr-Cyrl-CS">
              <a:solidFill>
                <a:srgbClr val="FFC000"/>
              </a:solidFill>
            </a:endParaRPr>
          </a:p>
        </p:txBody>
      </p:sp>
      <p:sp>
        <p:nvSpPr>
          <p:cNvPr id="3" name="Content Placeholder 2"/>
          <p:cNvSpPr>
            <a:spLocks noGrp="1"/>
          </p:cNvSpPr>
          <p:nvPr>
            <p:ph idx="1"/>
          </p:nvPr>
        </p:nvSpPr>
        <p:spPr/>
        <p:txBody>
          <a:bodyPr>
            <a:normAutofit lnSpcReduction="10000"/>
          </a:bodyPr>
          <a:lstStyle/>
          <a:p>
            <a:r>
              <a:rPr lang="sr-Latn-RS" sz="4000">
                <a:effectLst/>
                <a:latin typeface="Arial" panose="020B0604020202020204" pitchFamily="34" charset="0"/>
                <a:cs typeface="Arial" panose="020B0604020202020204" pitchFamily="34" charset="0"/>
              </a:rPr>
              <a:t>Morphologic changes </a:t>
            </a:r>
            <a:r>
              <a:rPr lang="en-US" sz="4000">
                <a:effectLst/>
                <a:latin typeface="Arial" panose="020B0604020202020204" pitchFamily="34" charset="0"/>
                <a:cs typeface="Arial" panose="020B0604020202020204" pitchFamily="34" charset="0"/>
              </a:rPr>
              <a:t>develop gradually, so the image of the infarction changes with the duration and development of the process.</a:t>
            </a:r>
            <a:endParaRPr lang="sr-Cyrl-CS" sz="4000">
              <a:effectLst/>
              <a:latin typeface="Arial" panose="020B0604020202020204" pitchFamily="34" charset="0"/>
              <a:cs typeface="Arial" panose="020B0604020202020204" pitchFamily="34" charset="0"/>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normAutofit/>
          </a:bodyPr>
          <a:lstStyle/>
          <a:p>
            <a:r>
              <a:rPr lang="en-US" sz="2400">
                <a:solidFill>
                  <a:srgbClr val="FFC000"/>
                </a:solidFill>
              </a:rPr>
              <a:t>Development of changes with duration</a:t>
            </a:r>
            <a:r>
              <a:rPr lang="sr-Latn-RS" sz="2400">
                <a:solidFill>
                  <a:srgbClr val="FFC000"/>
                </a:solidFill>
              </a:rPr>
              <a:t> </a:t>
            </a:r>
            <a:endParaRPr lang="sr-Cyrl-CS" sz="2400">
              <a:solidFill>
                <a:srgbClr val="FFC000"/>
              </a:solidFill>
            </a:endParaRPr>
          </a:p>
        </p:txBody>
      </p:sp>
      <p:sp>
        <p:nvSpPr>
          <p:cNvPr id="3" name="Content Placeholder 2"/>
          <p:cNvSpPr>
            <a:spLocks noGrp="1"/>
          </p:cNvSpPr>
          <p:nvPr>
            <p:ph idx="1"/>
          </p:nvPr>
        </p:nvSpPr>
        <p:spPr>
          <a:xfrm>
            <a:off x="457200" y="1357298"/>
            <a:ext cx="8229600" cy="4967302"/>
          </a:xfrm>
        </p:spPr>
        <p:txBody>
          <a:bodyPr>
            <a:normAutofit fontScale="85000" lnSpcReduction="10000"/>
          </a:bodyPr>
          <a:lstStyle/>
          <a:p>
            <a:r>
              <a:rPr lang="en-US" sz="3200">
                <a:effectLst/>
                <a:latin typeface="Arial" panose="020B0604020202020204" pitchFamily="34" charset="0"/>
                <a:cs typeface="Arial" panose="020B0604020202020204" pitchFamily="34" charset="0"/>
              </a:rPr>
              <a:t>The first few minutes after the </a:t>
            </a:r>
            <a:r>
              <a:rPr lang="sr-Latn-RS" sz="3200">
                <a:effectLst/>
                <a:latin typeface="Arial" panose="020B0604020202020204" pitchFamily="34" charset="0"/>
                <a:cs typeface="Arial" panose="020B0604020202020204" pitchFamily="34" charset="0"/>
              </a:rPr>
              <a:t>arterial obstruction </a:t>
            </a:r>
            <a:r>
              <a:rPr lang="en-US" sz="3200">
                <a:effectLst/>
                <a:latin typeface="Arial" panose="020B0604020202020204" pitchFamily="34" charset="0"/>
                <a:cs typeface="Arial" panose="020B0604020202020204" pitchFamily="34" charset="0"/>
              </a:rPr>
              <a:t>only ultrastructural and biochemical changes.</a:t>
            </a:r>
          </a:p>
          <a:p>
            <a:r>
              <a:rPr lang="en-US" sz="3200">
                <a:effectLst/>
                <a:latin typeface="Arial" panose="020B0604020202020204" pitchFamily="34" charset="0"/>
                <a:cs typeface="Arial" panose="020B0604020202020204" pitchFamily="34" charset="0"/>
              </a:rPr>
              <a:t>After 10 minutes, 50% of the ATP present is lost</a:t>
            </a:r>
          </a:p>
          <a:p>
            <a:r>
              <a:rPr lang="en-US" sz="3200">
                <a:effectLst/>
                <a:latin typeface="Arial" panose="020B0604020202020204" pitchFamily="34" charset="0"/>
                <a:cs typeface="Arial" panose="020B0604020202020204" pitchFamily="34" charset="0"/>
              </a:rPr>
              <a:t>20-40 minutes after the obstruction, irreversible damage to the myocardium occurs.</a:t>
            </a:r>
          </a:p>
          <a:p>
            <a:r>
              <a:rPr lang="en-US" sz="3200">
                <a:effectLst/>
                <a:latin typeface="Arial" panose="020B0604020202020204" pitchFamily="34" charset="0"/>
                <a:cs typeface="Arial" panose="020B0604020202020204" pitchFamily="34" charset="0"/>
              </a:rPr>
              <a:t>Re-circulation (reperfusion) can lead to bleeding and damage to previously undamaged cells</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a:solidFill>
                  <a:srgbClr val="FFC000"/>
                </a:solidFill>
              </a:rPr>
              <a:t>Reperfusion damage</a:t>
            </a:r>
            <a:endParaRPr lang="sr-Cyrl-CS">
              <a:solidFill>
                <a:srgbClr val="FFC000"/>
              </a:solidFill>
            </a:endParaRPr>
          </a:p>
        </p:txBody>
      </p:sp>
      <p:sp>
        <p:nvSpPr>
          <p:cNvPr id="3" name="Content Placeholder 2"/>
          <p:cNvSpPr>
            <a:spLocks noGrp="1"/>
          </p:cNvSpPr>
          <p:nvPr>
            <p:ph idx="1"/>
          </p:nvPr>
        </p:nvSpPr>
        <p:spPr/>
        <p:txBody>
          <a:bodyPr>
            <a:normAutofit fontScale="85000" lnSpcReduction="10000"/>
          </a:bodyPr>
          <a:lstStyle/>
          <a:p>
            <a:r>
              <a:rPr lang="en-US" sz="3600">
                <a:effectLst/>
                <a:latin typeface="Arial" panose="020B0604020202020204" pitchFamily="34" charset="0"/>
                <a:cs typeface="Arial" panose="020B0604020202020204" pitchFamily="34" charset="0"/>
              </a:rPr>
              <a:t>The sudden influx of calcium develops a sudden cellular edema and the release of free radicals by neutrophils that are attracted to the site of ischemia.</a:t>
            </a:r>
          </a:p>
          <a:p>
            <a:r>
              <a:rPr lang="en-US" sz="3600">
                <a:effectLst/>
                <a:latin typeface="Arial" panose="020B0604020202020204" pitchFamily="34" charset="0"/>
                <a:cs typeface="Arial" panose="020B0604020202020204" pitchFamily="34" charset="0"/>
              </a:rPr>
              <a:t>Activation of complement with a complex (C5-9) that attacks the membrane.</a:t>
            </a:r>
            <a:endParaRPr lang="sr-Cyrl-CS" sz="3600">
              <a:effectLst/>
              <a:latin typeface="Arial" panose="020B0604020202020204" pitchFamily="34" charset="0"/>
              <a:cs typeface="Arial" panose="020B0604020202020204" pitchFamily="34" charset="0"/>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43408"/>
            <a:ext cx="8229600" cy="1143000"/>
          </a:xfrm>
        </p:spPr>
        <p:txBody>
          <a:bodyPr/>
          <a:lstStyle/>
          <a:p>
            <a:r>
              <a:rPr lang="sr-Latn-CS">
                <a:solidFill>
                  <a:srgbClr val="FFC000"/>
                </a:solidFill>
              </a:rPr>
              <a:t>Morphological changes</a:t>
            </a:r>
            <a:endParaRPr lang="sr-Cyrl-CS">
              <a:solidFill>
                <a:srgbClr val="FFC000"/>
              </a:solidFill>
            </a:endParaRPr>
          </a:p>
        </p:txBody>
      </p:sp>
      <p:sp>
        <p:nvSpPr>
          <p:cNvPr id="3" name="Content Placeholder 2"/>
          <p:cNvSpPr>
            <a:spLocks noGrp="1"/>
          </p:cNvSpPr>
          <p:nvPr>
            <p:ph idx="1"/>
          </p:nvPr>
        </p:nvSpPr>
        <p:spPr>
          <a:xfrm>
            <a:off x="457200" y="1052736"/>
            <a:ext cx="8229600" cy="5616624"/>
          </a:xfrm>
        </p:spPr>
        <p:txBody>
          <a:bodyPr>
            <a:normAutofit fontScale="85000" lnSpcReduction="10000"/>
          </a:bodyPr>
          <a:lstStyle/>
          <a:p>
            <a:r>
              <a:rPr lang="en-US" sz="2800">
                <a:solidFill>
                  <a:srgbClr val="FFFF00"/>
                </a:solidFill>
                <a:effectLst/>
                <a:latin typeface="Arial" panose="020B0604020202020204" pitchFamily="34" charset="0"/>
                <a:cs typeface="Arial" panose="020B0604020202020204" pitchFamily="34" charset="0"/>
              </a:rPr>
              <a:t>For the first few hours, macroscopically and microscopically, there are no significant changes,</a:t>
            </a:r>
          </a:p>
          <a:p>
            <a:r>
              <a:rPr lang="en-US" sz="2800">
                <a:solidFill>
                  <a:schemeClr val="accent3">
                    <a:lumMod val="60000"/>
                    <a:lumOff val="40000"/>
                  </a:schemeClr>
                </a:solidFill>
                <a:effectLst/>
                <a:latin typeface="Arial" panose="020B0604020202020204" pitchFamily="34" charset="0"/>
                <a:cs typeface="Arial" panose="020B0604020202020204" pitchFamily="34" charset="0"/>
              </a:rPr>
              <a:t>A</a:t>
            </a:r>
            <a:r>
              <a:rPr lang="sr-Latn-RS" sz="2800">
                <a:solidFill>
                  <a:schemeClr val="accent3">
                    <a:lumMod val="60000"/>
                    <a:lumOff val="40000"/>
                  </a:schemeClr>
                </a:solidFill>
                <a:effectLst/>
                <a:latin typeface="Arial" panose="020B0604020202020204" pitchFamily="34" charset="0"/>
                <a:cs typeface="Arial" panose="020B0604020202020204" pitchFamily="34" charset="0"/>
              </a:rPr>
              <a:t>fter </a:t>
            </a:r>
            <a:r>
              <a:rPr lang="en-US" sz="2800">
                <a:solidFill>
                  <a:schemeClr val="accent3">
                    <a:lumMod val="60000"/>
                    <a:lumOff val="40000"/>
                  </a:schemeClr>
                </a:solidFill>
                <a:effectLst/>
                <a:latin typeface="Arial" panose="020B0604020202020204" pitchFamily="34" charset="0"/>
                <a:cs typeface="Arial" panose="020B0604020202020204" pitchFamily="34" charset="0"/>
              </a:rPr>
              <a:t>3</a:t>
            </a:r>
            <a:r>
              <a:rPr lang="sr-Latn-RS" sz="2800">
                <a:solidFill>
                  <a:schemeClr val="accent3">
                    <a:lumMod val="60000"/>
                    <a:lumOff val="40000"/>
                  </a:schemeClr>
                </a:solidFill>
                <a:effectLst/>
                <a:latin typeface="Arial" panose="020B0604020202020204" pitchFamily="34" charset="0"/>
                <a:cs typeface="Arial" panose="020B0604020202020204" pitchFamily="34" charset="0"/>
              </a:rPr>
              <a:t> </a:t>
            </a:r>
            <a:r>
              <a:rPr lang="en-US" sz="2800">
                <a:solidFill>
                  <a:schemeClr val="accent3">
                    <a:lumMod val="60000"/>
                    <a:lumOff val="40000"/>
                  </a:schemeClr>
                </a:solidFill>
                <a:effectLst/>
                <a:latin typeface="Arial" panose="020B0604020202020204" pitchFamily="34" charset="0"/>
                <a:cs typeface="Arial" panose="020B0604020202020204" pitchFamily="34" charset="0"/>
              </a:rPr>
              <a:t>to 6</a:t>
            </a:r>
            <a:r>
              <a:rPr lang="sr-Latn-RS" sz="2800">
                <a:solidFill>
                  <a:schemeClr val="accent3">
                    <a:lumMod val="60000"/>
                    <a:lumOff val="40000"/>
                  </a:schemeClr>
                </a:solidFill>
                <a:effectLst/>
                <a:latin typeface="Arial" panose="020B0604020202020204" pitchFamily="34" charset="0"/>
                <a:cs typeface="Arial" panose="020B0604020202020204" pitchFamily="34" charset="0"/>
              </a:rPr>
              <a:t> </a:t>
            </a:r>
            <a:r>
              <a:rPr lang="en-US" sz="2800">
                <a:solidFill>
                  <a:schemeClr val="accent3">
                    <a:lumMod val="60000"/>
                    <a:lumOff val="40000"/>
                  </a:schemeClr>
                </a:solidFill>
                <a:effectLst/>
                <a:latin typeface="Arial" panose="020B0604020202020204" pitchFamily="34" charset="0"/>
                <a:cs typeface="Arial" panose="020B0604020202020204" pitchFamily="34" charset="0"/>
              </a:rPr>
              <a:t>hour</a:t>
            </a:r>
            <a:r>
              <a:rPr lang="sr-Latn-RS" sz="2800">
                <a:solidFill>
                  <a:schemeClr val="accent3">
                    <a:lumMod val="60000"/>
                    <a:lumOff val="40000"/>
                  </a:schemeClr>
                </a:solidFill>
                <a:effectLst/>
                <a:latin typeface="Arial" panose="020B0604020202020204" pitchFamily="34" charset="0"/>
                <a:cs typeface="Arial" panose="020B0604020202020204" pitchFamily="34" charset="0"/>
              </a:rPr>
              <a:t>s,</a:t>
            </a:r>
            <a:r>
              <a:rPr lang="en-US" sz="2800">
                <a:solidFill>
                  <a:schemeClr val="accent3">
                    <a:lumMod val="60000"/>
                    <a:lumOff val="40000"/>
                  </a:schemeClr>
                </a:solidFill>
                <a:effectLst/>
                <a:latin typeface="Arial" panose="020B0604020202020204" pitchFamily="34" charset="0"/>
                <a:cs typeface="Arial" panose="020B0604020202020204" pitchFamily="34" charset="0"/>
              </a:rPr>
              <a:t> infarct </a:t>
            </a:r>
            <a:r>
              <a:rPr lang="en-US" sz="2800">
                <a:solidFill>
                  <a:srgbClr val="FFFF00"/>
                </a:solidFill>
                <a:effectLst/>
                <a:latin typeface="Arial" panose="020B0604020202020204" pitchFamily="34" charset="0"/>
                <a:cs typeface="Arial" panose="020B0604020202020204" pitchFamily="34" charset="0"/>
              </a:rPr>
              <a:t>can be demonstrated by perfusion of the infarct zone with </a:t>
            </a:r>
            <a:r>
              <a:rPr lang="en-US" sz="2800">
                <a:solidFill>
                  <a:schemeClr val="tx2">
                    <a:lumMod val="60000"/>
                    <a:lumOff val="40000"/>
                  </a:schemeClr>
                </a:solidFill>
                <a:effectLst/>
                <a:latin typeface="Arial" panose="020B0604020202020204" pitchFamily="34" charset="0"/>
                <a:cs typeface="Arial" panose="020B0604020202020204" pitchFamily="34" charset="0"/>
              </a:rPr>
              <a:t>3-phenyl-tertazolium chloride </a:t>
            </a:r>
            <a:r>
              <a:rPr lang="en-US" sz="2800">
                <a:solidFill>
                  <a:srgbClr val="FFFF00"/>
                </a:solidFill>
                <a:effectLst/>
                <a:latin typeface="Arial" panose="020B0604020202020204" pitchFamily="34" charset="0"/>
                <a:cs typeface="Arial" panose="020B0604020202020204" pitchFamily="34" charset="0"/>
              </a:rPr>
              <a:t>(the infarct zone with spent enzymes remains unstained).</a:t>
            </a:r>
          </a:p>
          <a:p>
            <a:r>
              <a:rPr lang="en-US" sz="2800" b="1">
                <a:solidFill>
                  <a:schemeClr val="accent3">
                    <a:lumMod val="60000"/>
                    <a:lumOff val="40000"/>
                  </a:schemeClr>
                </a:solidFill>
                <a:effectLst/>
                <a:latin typeface="Arial" panose="020B0604020202020204" pitchFamily="34" charset="0"/>
                <a:cs typeface="Arial" panose="020B0604020202020204" pitchFamily="34" charset="0"/>
              </a:rPr>
              <a:t>After 4 to 12 hours</a:t>
            </a:r>
            <a:r>
              <a:rPr lang="en-US" sz="2800">
                <a:solidFill>
                  <a:srgbClr val="FFFF00"/>
                </a:solidFill>
                <a:effectLst/>
                <a:latin typeface="Arial" panose="020B0604020202020204" pitchFamily="34" charset="0"/>
                <a:cs typeface="Arial" panose="020B0604020202020204" pitchFamily="34" charset="0"/>
              </a:rPr>
              <a:t>, myocytolysis, coagulation necrosis, edema, hemorrhage, and leukocyte infiltration.</a:t>
            </a:r>
          </a:p>
          <a:p>
            <a:r>
              <a:rPr lang="en-US" sz="2800" b="1">
                <a:solidFill>
                  <a:schemeClr val="accent3">
                    <a:lumMod val="60000"/>
                    <a:lumOff val="40000"/>
                  </a:schemeClr>
                </a:solidFill>
                <a:effectLst/>
                <a:latin typeface="Arial" panose="020B0604020202020204" pitchFamily="34" charset="0"/>
                <a:cs typeface="Arial" panose="020B0604020202020204" pitchFamily="34" charset="0"/>
              </a:rPr>
              <a:t>After 18-24 hours</a:t>
            </a:r>
            <a:r>
              <a:rPr lang="en-US" sz="2800">
                <a:solidFill>
                  <a:srgbClr val="FFFF00"/>
                </a:solidFill>
                <a:effectLst/>
                <a:latin typeface="Arial" panose="020B0604020202020204" pitchFamily="34" charset="0"/>
                <a:cs typeface="Arial" panose="020B0604020202020204" pitchFamily="34" charset="0"/>
              </a:rPr>
              <a:t>, continuation of coagulation necrosis (pyknosis of nuclei, shriveling of eosinophilic cytoplasms, necrosis of contractile stripes), pallor of the infarcted zone can be observed macroscopically.</a:t>
            </a:r>
            <a:endParaRPr lang="sr-Cyrl-CS">
              <a:solidFill>
                <a:srgbClr val="FFFF00"/>
              </a:solidFill>
              <a:effectLst/>
              <a:latin typeface="Arial" panose="020B0604020202020204" pitchFamily="34" charset="0"/>
              <a:cs typeface="Arial" panose="020B0604020202020204" pitchFamily="34" charset="0"/>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29600" cy="1143000"/>
          </a:xfrm>
        </p:spPr>
        <p:txBody>
          <a:bodyPr/>
          <a:lstStyle/>
          <a:p>
            <a:r>
              <a:rPr lang="sr-Latn-RS">
                <a:solidFill>
                  <a:srgbClr val="FFC000"/>
                </a:solidFill>
              </a:rPr>
              <a:t>Morphological changes</a:t>
            </a:r>
            <a:endParaRPr lang="sr-Cyrl-CS">
              <a:solidFill>
                <a:srgbClr val="FFC000"/>
              </a:solidFill>
            </a:endParaRPr>
          </a:p>
        </p:txBody>
      </p:sp>
      <p:sp>
        <p:nvSpPr>
          <p:cNvPr id="3" name="Content Placeholder 2"/>
          <p:cNvSpPr>
            <a:spLocks noGrp="1"/>
          </p:cNvSpPr>
          <p:nvPr>
            <p:ph idx="1"/>
          </p:nvPr>
        </p:nvSpPr>
        <p:spPr>
          <a:xfrm>
            <a:off x="500034" y="1285860"/>
            <a:ext cx="8229600" cy="5286412"/>
          </a:xfrm>
        </p:spPr>
        <p:txBody>
          <a:bodyPr>
            <a:normAutofit/>
          </a:bodyPr>
          <a:lstStyle/>
          <a:p>
            <a:r>
              <a:rPr lang="en-US" b="1">
                <a:solidFill>
                  <a:srgbClr val="00B0F0"/>
                </a:solidFill>
                <a:effectLst/>
                <a:latin typeface="Arial" panose="020B0604020202020204" pitchFamily="34" charset="0"/>
                <a:cs typeface="Arial" panose="020B0604020202020204" pitchFamily="34" charset="0"/>
              </a:rPr>
              <a:t>After 24-72 hours</a:t>
            </a:r>
            <a:r>
              <a:rPr lang="en-US">
                <a:effectLst/>
                <a:latin typeface="Arial" panose="020B0604020202020204" pitchFamily="34" charset="0"/>
                <a:cs typeface="Arial" panose="020B0604020202020204" pitchFamily="34" charset="0"/>
              </a:rPr>
              <a:t>, complete coagulation necrosis with loss of nuclei and streaks and dense infiltration of the interstitium with neutrophils, and macroscopic pallor or sometimes hyperemia.</a:t>
            </a:r>
          </a:p>
          <a:p>
            <a:r>
              <a:rPr lang="en-US" b="1">
                <a:solidFill>
                  <a:srgbClr val="00B0F0"/>
                </a:solidFill>
                <a:effectLst/>
                <a:latin typeface="Arial" panose="020B0604020202020204" pitchFamily="34" charset="0"/>
                <a:cs typeface="Arial" panose="020B0604020202020204" pitchFamily="34" charset="0"/>
              </a:rPr>
              <a:t>After 3 to 7 days</a:t>
            </a:r>
            <a:r>
              <a:rPr lang="en-US">
                <a:effectLst/>
                <a:latin typeface="Arial" panose="020B0604020202020204" pitchFamily="34" charset="0"/>
                <a:cs typeface="Arial" panose="020B0604020202020204" pitchFamily="34" charset="0"/>
              </a:rPr>
              <a:t>, the beginning of disintegration of dead muscle fibers and resorption of sarcoplasm by macrophages, the beginning of marginal vascular response, and macroscopically, central yellow-brown softening and a hyperemic edge.</a:t>
            </a:r>
          </a:p>
          <a:p>
            <a:r>
              <a:rPr lang="en-US" b="1">
                <a:solidFill>
                  <a:srgbClr val="00B0F0"/>
                </a:solidFill>
                <a:effectLst/>
                <a:latin typeface="Arial" panose="020B0604020202020204" pitchFamily="34" charset="0"/>
                <a:cs typeface="Arial" panose="020B0604020202020204" pitchFamily="34" charset="0"/>
              </a:rPr>
              <a:t>After 10 days</a:t>
            </a:r>
            <a:r>
              <a:rPr lang="en-US">
                <a:effectLst/>
                <a:latin typeface="Arial" panose="020B0604020202020204" pitchFamily="34" charset="0"/>
                <a:cs typeface="Arial" panose="020B0604020202020204" pitchFamily="34" charset="0"/>
              </a:rPr>
              <a:t>, advanced cell disintegration and pronounced fibrovascular reaction at the edges (organization), and macroscopically the infarcted area is yellow or reddish-brown, soft, with </a:t>
            </a:r>
            <a:r>
              <a:rPr lang="sr-Latn-RS">
                <a:effectLst/>
                <a:latin typeface="Arial" panose="020B0604020202020204" pitchFamily="34" charset="0"/>
                <a:cs typeface="Arial" panose="020B0604020202020204" pitchFamily="34" charset="0"/>
              </a:rPr>
              <a:t>indented</a:t>
            </a:r>
            <a:r>
              <a:rPr lang="en-US">
                <a:effectLst/>
                <a:latin typeface="Arial" panose="020B0604020202020204" pitchFamily="34" charset="0"/>
                <a:cs typeface="Arial" panose="020B0604020202020204" pitchFamily="34" charset="0"/>
              </a:rPr>
              <a:t> edges.</a:t>
            </a:r>
          </a:p>
          <a:p>
            <a:r>
              <a:rPr lang="en-US" b="1">
                <a:solidFill>
                  <a:srgbClr val="00B0F0"/>
                </a:solidFill>
                <a:effectLst/>
                <a:latin typeface="Arial" panose="020B0604020202020204" pitchFamily="34" charset="0"/>
                <a:cs typeface="Arial" panose="020B0604020202020204" pitchFamily="34" charset="0"/>
              </a:rPr>
              <a:t>After 7 weeks</a:t>
            </a:r>
            <a:r>
              <a:rPr lang="en-US">
                <a:effectLst/>
                <a:latin typeface="Arial" panose="020B0604020202020204" pitchFamily="34" charset="0"/>
                <a:cs typeface="Arial" panose="020B0604020202020204" pitchFamily="34" charset="0"/>
              </a:rPr>
              <a:t>, a connective tissue scar is created.</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22"/>
          <p:cNvPicPr>
            <a:picLocks noChangeAspect="1" noChangeArrowheads="1"/>
          </p:cNvPicPr>
          <p:nvPr/>
        </p:nvPicPr>
        <p:blipFill>
          <a:blip r:embed="rId2"/>
          <a:srcRect/>
          <a:stretch>
            <a:fillRect/>
          </a:stretch>
        </p:blipFill>
        <p:spPr bwMode="auto">
          <a:xfrm>
            <a:off x="762000" y="609600"/>
            <a:ext cx="7678738" cy="5045075"/>
          </a:xfrm>
          <a:prstGeom prst="rect">
            <a:avLst/>
          </a:prstGeom>
          <a:noFill/>
        </p:spPr>
      </p:pic>
      <p:sp>
        <p:nvSpPr>
          <p:cNvPr id="3" name="Rectangle 2"/>
          <p:cNvSpPr/>
          <p:nvPr/>
        </p:nvSpPr>
        <p:spPr>
          <a:xfrm>
            <a:off x="1428728" y="6000768"/>
            <a:ext cx="5663552" cy="369332"/>
          </a:xfrm>
          <a:prstGeom prst="rect">
            <a:avLst/>
          </a:prstGeom>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onstantia"/>
                <a:ea typeface="+mn-ea"/>
                <a:cs typeface="+mn-cs"/>
              </a:rPr>
              <a:t>Reduction of transverse striation and number of </a:t>
            </a:r>
            <a:r>
              <a:rPr kumimoji="0" lang="sr-Latn-RS" sz="1800" b="0" i="0" u="none" strike="noStrike" kern="1200" cap="none" spc="0" normalizeH="0" baseline="0" noProof="0">
                <a:ln>
                  <a:noFill/>
                </a:ln>
                <a:solidFill>
                  <a:prstClr val="white"/>
                </a:solidFill>
                <a:effectLst/>
                <a:uLnTx/>
                <a:uFillTx/>
                <a:latin typeface="Constantia"/>
                <a:ea typeface="+mn-ea"/>
                <a:cs typeface="+mn-cs"/>
              </a:rPr>
              <a:t>nuclei</a:t>
            </a:r>
            <a:endParaRPr kumimoji="0" lang="en-U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23"/>
          <p:cNvPicPr>
            <a:picLocks noChangeAspect="1" noChangeArrowheads="1"/>
          </p:cNvPicPr>
          <p:nvPr/>
        </p:nvPicPr>
        <p:blipFill>
          <a:blip r:embed="rId2"/>
          <a:srcRect/>
          <a:stretch>
            <a:fillRect/>
          </a:stretch>
        </p:blipFill>
        <p:spPr bwMode="auto">
          <a:xfrm>
            <a:off x="762000" y="609600"/>
            <a:ext cx="7678738" cy="4981575"/>
          </a:xfrm>
          <a:prstGeom prst="rect">
            <a:avLst/>
          </a:prstGeom>
          <a:noFill/>
        </p:spPr>
      </p:pic>
      <p:sp>
        <p:nvSpPr>
          <p:cNvPr id="3" name="Rectangle 2"/>
          <p:cNvSpPr/>
          <p:nvPr/>
        </p:nvSpPr>
        <p:spPr>
          <a:xfrm>
            <a:off x="2854739" y="5929330"/>
            <a:ext cx="3458511"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0" i="0" u="none" strike="noStrike" kern="1200" cap="none" spc="0" normalizeH="0" baseline="0" noProof="0">
                <a:ln>
                  <a:noFill/>
                </a:ln>
                <a:solidFill>
                  <a:prstClr val="white"/>
                </a:solidFill>
                <a:effectLst/>
                <a:uLnTx/>
                <a:uFillTx/>
                <a:latin typeface="Constantia"/>
                <a:ea typeface="+mn-ea"/>
                <a:cs typeface="+mn-cs"/>
              </a:rPr>
              <a:t>Erythrocytes in the interstitium</a:t>
            </a:r>
            <a:endParaRPr kumimoji="0" lang="en-U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orisnik\Patologija-slike\scan0017.jpg"/>
          <p:cNvPicPr>
            <a:picLocks noChangeAspect="1" noChangeArrowheads="1"/>
          </p:cNvPicPr>
          <p:nvPr/>
        </p:nvPicPr>
        <p:blipFill>
          <a:blip r:embed="rId2"/>
          <a:srcRect/>
          <a:stretch>
            <a:fillRect/>
          </a:stretch>
        </p:blipFill>
        <p:spPr bwMode="auto">
          <a:xfrm>
            <a:off x="395536" y="260648"/>
            <a:ext cx="8571145" cy="5951584"/>
          </a:xfrm>
          <a:prstGeom prst="rect">
            <a:avLst/>
          </a:prstGeom>
          <a:noFill/>
        </p:spPr>
      </p:pic>
      <p:sp>
        <p:nvSpPr>
          <p:cNvPr id="2" name="TextBox 1">
            <a:extLst>
              <a:ext uri="{FF2B5EF4-FFF2-40B4-BE49-F238E27FC236}">
                <a16:creationId xmlns="" xmlns:a16="http://schemas.microsoft.com/office/drawing/2014/main" id="{8B412131-4219-ABD5-DF49-FACD11B643FB}"/>
              </a:ext>
            </a:extLst>
          </p:cNvPr>
          <p:cNvSpPr txBox="1"/>
          <p:nvPr/>
        </p:nvSpPr>
        <p:spPr>
          <a:xfrm>
            <a:off x="2220656" y="6412686"/>
            <a:ext cx="2648546" cy="369332"/>
          </a:xfrm>
          <a:prstGeom prst="rect">
            <a:avLst/>
          </a:prstGeom>
          <a:noFill/>
        </p:spPr>
        <p:txBody>
          <a:bodyPr wrap="none" rtlCol="0">
            <a:spAutoFit/>
          </a:bodyPr>
          <a:lstStyle/>
          <a:p>
            <a:r>
              <a:rPr lang="sr-Latn-RS"/>
              <a:t>Neutrophilic infiltration</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24"/>
          <p:cNvPicPr>
            <a:picLocks noChangeAspect="1" noChangeArrowheads="1"/>
          </p:cNvPicPr>
          <p:nvPr/>
        </p:nvPicPr>
        <p:blipFill>
          <a:blip r:embed="rId2"/>
          <a:srcRect/>
          <a:stretch>
            <a:fillRect/>
          </a:stretch>
        </p:blipFill>
        <p:spPr bwMode="auto">
          <a:xfrm>
            <a:off x="714348" y="571480"/>
            <a:ext cx="7688263" cy="5003800"/>
          </a:xfrm>
          <a:prstGeom prst="rect">
            <a:avLst/>
          </a:prstGeom>
          <a:noFill/>
        </p:spPr>
      </p:pic>
      <p:sp>
        <p:nvSpPr>
          <p:cNvPr id="3" name="Rectangle 2"/>
          <p:cNvSpPr/>
          <p:nvPr/>
        </p:nvSpPr>
        <p:spPr>
          <a:xfrm>
            <a:off x="3401570" y="5929330"/>
            <a:ext cx="1590244"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0" i="0" u="none" strike="noStrike" kern="1200" cap="none" spc="0" normalizeH="0" baseline="0" noProof="0">
                <a:ln>
                  <a:noFill/>
                </a:ln>
                <a:solidFill>
                  <a:prstClr val="white"/>
                </a:solidFill>
                <a:effectLst/>
                <a:uLnTx/>
                <a:uFillTx/>
                <a:latin typeface="Constantia"/>
                <a:ea typeface="+mn-ea"/>
                <a:cs typeface="+mn-cs"/>
              </a:rPr>
              <a:t>Bleeding zone</a:t>
            </a:r>
            <a:endParaRPr kumimoji="0" lang="en-U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CB1E1AD3-F539-29BA-EF7D-FA1B2A8D3D38}"/>
              </a:ext>
            </a:extLst>
          </p:cNvPr>
          <p:cNvPicPr>
            <a:picLocks noChangeAspect="1"/>
          </p:cNvPicPr>
          <p:nvPr/>
        </p:nvPicPr>
        <p:blipFill rotWithShape="1">
          <a:blip r:embed="rId2"/>
          <a:srcRect b="2728"/>
          <a:stretch/>
        </p:blipFill>
        <p:spPr>
          <a:xfrm>
            <a:off x="1570075" y="476672"/>
            <a:ext cx="5616624" cy="6058827"/>
          </a:xfrm>
          <a:prstGeom prst="rect">
            <a:avLst/>
          </a:prstGeom>
        </p:spPr>
      </p:pic>
      <p:sp>
        <p:nvSpPr>
          <p:cNvPr id="3" name="TextBox 2">
            <a:extLst>
              <a:ext uri="{FF2B5EF4-FFF2-40B4-BE49-F238E27FC236}">
                <a16:creationId xmlns="" xmlns:a16="http://schemas.microsoft.com/office/drawing/2014/main" id="{13B86F60-2DCF-9593-534A-81BA024ACC2A}"/>
              </a:ext>
            </a:extLst>
          </p:cNvPr>
          <p:cNvSpPr txBox="1"/>
          <p:nvPr/>
        </p:nvSpPr>
        <p:spPr>
          <a:xfrm>
            <a:off x="4378387" y="5877272"/>
            <a:ext cx="2137829" cy="369332"/>
          </a:xfrm>
          <a:prstGeom prst="rect">
            <a:avLst/>
          </a:prstGeom>
          <a:noFill/>
        </p:spPr>
        <p:txBody>
          <a:bodyPr wrap="none" rtlCol="0">
            <a:spAutoFit/>
          </a:bodyPr>
          <a:lstStyle/>
          <a:p>
            <a:r>
              <a:rPr lang="en-US">
                <a:solidFill>
                  <a:srgbClr val="FF0000"/>
                </a:solidFill>
              </a:rPr>
              <a:t>Tetrallogy of Fallot</a:t>
            </a:r>
            <a:endParaRPr lang="sr-Latn-RS">
              <a:solidFill>
                <a:srgbClr val="FF0000"/>
              </a:solidFill>
            </a:endParaRPr>
          </a:p>
        </p:txBody>
      </p:sp>
    </p:spTree>
    <p:extLst>
      <p:ext uri="{BB962C8B-B14F-4D97-AF65-F5344CB8AC3E}">
        <p14:creationId xmlns:p14="http://schemas.microsoft.com/office/powerpoint/2010/main" val="3578103966"/>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orisnik\Patologija-slike\scan0020.jpg"/>
          <p:cNvPicPr>
            <a:picLocks noChangeAspect="1" noChangeArrowheads="1"/>
          </p:cNvPicPr>
          <p:nvPr/>
        </p:nvPicPr>
        <p:blipFill>
          <a:blip r:embed="rId2"/>
          <a:srcRect/>
          <a:stretch>
            <a:fillRect/>
          </a:stretch>
        </p:blipFill>
        <p:spPr bwMode="auto">
          <a:xfrm>
            <a:off x="462164" y="476672"/>
            <a:ext cx="8219671" cy="5214974"/>
          </a:xfrm>
          <a:prstGeom prst="rect">
            <a:avLst/>
          </a:prstGeom>
          <a:noFill/>
        </p:spPr>
      </p:pic>
      <p:sp>
        <p:nvSpPr>
          <p:cNvPr id="3" name="TextBox 2">
            <a:extLst>
              <a:ext uri="{FF2B5EF4-FFF2-40B4-BE49-F238E27FC236}">
                <a16:creationId xmlns="" xmlns:a16="http://schemas.microsoft.com/office/drawing/2014/main" id="{6DD224EE-A5FF-4E65-A817-6E3E676617EB}"/>
              </a:ext>
            </a:extLst>
          </p:cNvPr>
          <p:cNvSpPr txBox="1"/>
          <p:nvPr/>
        </p:nvSpPr>
        <p:spPr>
          <a:xfrm>
            <a:off x="755576" y="5805264"/>
            <a:ext cx="6696744" cy="369332"/>
          </a:xfrm>
          <a:prstGeom prst="rect">
            <a:avLst/>
          </a:prstGeom>
          <a:noFill/>
        </p:spPr>
        <p:txBody>
          <a:bodyPr wrap="square">
            <a:spAutoFit/>
          </a:bodyPr>
          <a:lstStyle/>
          <a:p>
            <a:r>
              <a:rPr lang="sr-Latn-RS">
                <a:latin typeface="Arial" panose="020B0604020202020204" pitchFamily="34" charset="0"/>
                <a:cs typeface="Arial" panose="020B0604020202020204" pitchFamily="34" charset="0"/>
              </a:rPr>
              <a:t>Reduction of transverse striation, oedema and myocytolysis </a:t>
            </a: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128"/>
          <p:cNvPicPr>
            <a:picLocks noChangeAspect="1" noChangeArrowheads="1"/>
          </p:cNvPicPr>
          <p:nvPr/>
        </p:nvPicPr>
        <p:blipFill>
          <a:blip r:embed="rId2"/>
          <a:srcRect/>
          <a:stretch>
            <a:fillRect/>
          </a:stretch>
        </p:blipFill>
        <p:spPr bwMode="auto">
          <a:xfrm>
            <a:off x="785786" y="857232"/>
            <a:ext cx="7678738" cy="5045075"/>
          </a:xfrm>
          <a:prstGeom prst="rect">
            <a:avLst/>
          </a:prstGeom>
          <a:noFill/>
        </p:spPr>
      </p:pic>
      <p:sp>
        <p:nvSpPr>
          <p:cNvPr id="3" name="Rectangle 2"/>
          <p:cNvSpPr/>
          <p:nvPr/>
        </p:nvSpPr>
        <p:spPr>
          <a:xfrm>
            <a:off x="2698302" y="6143644"/>
            <a:ext cx="3881512"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0" i="0" u="none" strike="noStrike" kern="1200" cap="none" spc="0" normalizeH="0" baseline="0" noProof="0">
                <a:ln>
                  <a:noFill/>
                </a:ln>
                <a:solidFill>
                  <a:prstClr val="white"/>
                </a:solidFill>
                <a:effectLst/>
                <a:uLnTx/>
                <a:uFillTx/>
                <a:latin typeface="Constantia"/>
                <a:ea typeface="+mn-ea"/>
                <a:cs typeface="+mn-cs"/>
              </a:rPr>
              <a:t>Granulation tissue with macrophages</a:t>
            </a:r>
            <a:endParaRPr kumimoji="0" lang="en-U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8229600" cy="1143000"/>
          </a:xfrm>
        </p:spPr>
        <p:txBody>
          <a:bodyPr/>
          <a:lstStyle/>
          <a:p>
            <a:r>
              <a:rPr lang="sr-Latn-CS" b="1">
                <a:solidFill>
                  <a:srgbClr val="FFC000"/>
                </a:solidFill>
              </a:rPr>
              <a:t>Localization</a:t>
            </a:r>
            <a:endParaRPr lang="sr-Cyrl-CS">
              <a:solidFill>
                <a:srgbClr val="FFC000"/>
              </a:solidFill>
            </a:endParaRPr>
          </a:p>
        </p:txBody>
      </p:sp>
      <p:sp>
        <p:nvSpPr>
          <p:cNvPr id="3" name="Content Placeholder 2"/>
          <p:cNvSpPr>
            <a:spLocks noGrp="1"/>
          </p:cNvSpPr>
          <p:nvPr>
            <p:ph idx="1"/>
          </p:nvPr>
        </p:nvSpPr>
        <p:spPr>
          <a:xfrm>
            <a:off x="457200" y="1428736"/>
            <a:ext cx="8229600" cy="4895864"/>
          </a:xfrm>
        </p:spPr>
        <p:txBody>
          <a:bodyPr>
            <a:normAutofit fontScale="92500" lnSpcReduction="20000"/>
          </a:bodyPr>
          <a:lstStyle/>
          <a:p>
            <a:r>
              <a:rPr lang="en-US" sz="3200">
                <a:latin typeface="Arial" panose="020B0604020202020204" pitchFamily="34" charset="0"/>
                <a:cs typeface="Arial" panose="020B0604020202020204" pitchFamily="34" charset="0"/>
              </a:rPr>
              <a:t>almost all transmural infarcts involve the left ventricle, including the interventricular septum.</a:t>
            </a:r>
          </a:p>
          <a:p>
            <a:r>
              <a:rPr lang="en-US" sz="3200">
                <a:solidFill>
                  <a:srgbClr val="00B0F0"/>
                </a:solidFill>
                <a:latin typeface="Arial" panose="020B0604020202020204" pitchFamily="34" charset="0"/>
                <a:cs typeface="Arial" panose="020B0604020202020204" pitchFamily="34" charset="0"/>
              </a:rPr>
              <a:t>anterior descending branch of the left coronary artery</a:t>
            </a:r>
            <a:r>
              <a:rPr lang="en-US" sz="3200">
                <a:latin typeface="Arial" panose="020B0604020202020204" pitchFamily="34" charset="0"/>
                <a:cs typeface="Arial" panose="020B0604020202020204" pitchFamily="34" charset="0"/>
              </a:rPr>
              <a:t> - infarction of the anterior wall and anterior 2</a:t>
            </a:r>
            <a:r>
              <a:rPr lang="sr-Latn-RS" sz="3200">
                <a:latin typeface="Arial" panose="020B0604020202020204" pitchFamily="34" charset="0"/>
                <a:cs typeface="Arial" panose="020B0604020202020204" pitchFamily="34" charset="0"/>
              </a:rPr>
              <a:t>/</a:t>
            </a:r>
            <a:r>
              <a:rPr lang="en-US" sz="3200">
                <a:latin typeface="Arial" panose="020B0604020202020204" pitchFamily="34" charset="0"/>
                <a:cs typeface="Arial" panose="020B0604020202020204" pitchFamily="34" charset="0"/>
              </a:rPr>
              <a:t>3 septum.</a:t>
            </a:r>
          </a:p>
          <a:p>
            <a:r>
              <a:rPr lang="en-US" sz="3200">
                <a:solidFill>
                  <a:srgbClr val="00B0F0"/>
                </a:solidFill>
                <a:latin typeface="Arial" panose="020B0604020202020204" pitchFamily="34" charset="0"/>
                <a:cs typeface="Arial" panose="020B0604020202020204" pitchFamily="34" charset="0"/>
              </a:rPr>
              <a:t>left circumflex artery </a:t>
            </a:r>
            <a:r>
              <a:rPr lang="en-US" sz="3200">
                <a:latin typeface="Arial" panose="020B0604020202020204" pitchFamily="34" charset="0"/>
                <a:cs typeface="Arial" panose="020B0604020202020204" pitchFamily="34" charset="0"/>
              </a:rPr>
              <a:t>- lateral wall infarction.</a:t>
            </a:r>
          </a:p>
          <a:p>
            <a:r>
              <a:rPr lang="en-US" sz="3200">
                <a:solidFill>
                  <a:srgbClr val="00B0F0"/>
                </a:solidFill>
                <a:latin typeface="Arial" panose="020B0604020202020204" pitchFamily="34" charset="0"/>
                <a:cs typeface="Arial" panose="020B0604020202020204" pitchFamily="34" charset="0"/>
              </a:rPr>
              <a:t>right coronary artery </a:t>
            </a:r>
            <a:r>
              <a:rPr lang="en-US" sz="3200">
                <a:latin typeface="Arial" panose="020B0604020202020204" pitchFamily="34" charset="0"/>
                <a:cs typeface="Arial" panose="020B0604020202020204" pitchFamily="34" charset="0"/>
              </a:rPr>
              <a:t>- infarction of the back wall and the back third of the septum.</a:t>
            </a:r>
            <a:endParaRPr lang="sr-Cyrl-CS">
              <a:latin typeface="Arial" panose="020B0604020202020204" pitchFamily="34" charset="0"/>
              <a:cs typeface="Arial" panose="020B0604020202020204" pitchFamily="34" charset="0"/>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19"/>
          <p:cNvPicPr>
            <a:picLocks noChangeAspect="1" noChangeArrowheads="1"/>
          </p:cNvPicPr>
          <p:nvPr/>
        </p:nvPicPr>
        <p:blipFill>
          <a:blip r:embed="rId2"/>
          <a:srcRect/>
          <a:stretch>
            <a:fillRect/>
          </a:stretch>
        </p:blipFill>
        <p:spPr bwMode="auto">
          <a:xfrm>
            <a:off x="2819400" y="228600"/>
            <a:ext cx="3857625" cy="5699125"/>
          </a:xfrm>
          <a:prstGeom prst="rect">
            <a:avLst/>
          </a:prstGeom>
          <a:noFill/>
        </p:spPr>
      </p:pic>
      <p:sp>
        <p:nvSpPr>
          <p:cNvPr id="3" name="Rectangle 2"/>
          <p:cNvSpPr/>
          <p:nvPr/>
        </p:nvSpPr>
        <p:spPr>
          <a:xfrm>
            <a:off x="1763688" y="6072206"/>
            <a:ext cx="5904656" cy="369332"/>
          </a:xfrm>
          <a:prstGeom prst="rect">
            <a:avLst/>
          </a:prstGeom>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onstantia"/>
                <a:ea typeface="+mn-ea"/>
                <a:cs typeface="+mn-cs"/>
              </a:rPr>
              <a:t>Thrombosis of the anterior descending coronary artery</a:t>
            </a: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orisnik\Patologija-slike\scan0015.jpg"/>
          <p:cNvPicPr>
            <a:picLocks noChangeAspect="1" noChangeArrowheads="1"/>
          </p:cNvPicPr>
          <p:nvPr/>
        </p:nvPicPr>
        <p:blipFill>
          <a:blip r:embed="rId2"/>
          <a:srcRect/>
          <a:stretch>
            <a:fillRect/>
          </a:stretch>
        </p:blipFill>
        <p:spPr bwMode="auto">
          <a:xfrm>
            <a:off x="214282" y="1000108"/>
            <a:ext cx="8365727" cy="4572032"/>
          </a:xfrm>
          <a:prstGeom prst="rect">
            <a:avLst/>
          </a:prstGeom>
          <a:noFill/>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orisnik\Patologija-slike\scan0016.jpg"/>
          <p:cNvPicPr>
            <a:picLocks noChangeAspect="1" noChangeArrowheads="1"/>
          </p:cNvPicPr>
          <p:nvPr/>
        </p:nvPicPr>
        <p:blipFill>
          <a:blip r:embed="rId2"/>
          <a:srcRect/>
          <a:stretch>
            <a:fillRect/>
          </a:stretch>
        </p:blipFill>
        <p:spPr bwMode="auto">
          <a:xfrm>
            <a:off x="0" y="1285860"/>
            <a:ext cx="8838207" cy="4152053"/>
          </a:xfrm>
          <a:prstGeom prst="rect">
            <a:avLst/>
          </a:prstGeom>
          <a:noFill/>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108"/>
          <p:cNvPicPr>
            <a:picLocks noChangeAspect="1" noChangeArrowheads="1"/>
          </p:cNvPicPr>
          <p:nvPr/>
        </p:nvPicPr>
        <p:blipFill>
          <a:blip r:embed="rId2"/>
          <a:srcRect/>
          <a:stretch>
            <a:fillRect/>
          </a:stretch>
        </p:blipFill>
        <p:spPr bwMode="auto">
          <a:xfrm>
            <a:off x="762000" y="685800"/>
            <a:ext cx="7688263" cy="5035550"/>
          </a:xfrm>
          <a:prstGeom prst="rect">
            <a:avLst/>
          </a:prstGeom>
          <a:noFill/>
        </p:spPr>
      </p:pic>
      <p:sp>
        <p:nvSpPr>
          <p:cNvPr id="3" name="Rectangle 2"/>
          <p:cNvSpPr/>
          <p:nvPr/>
        </p:nvSpPr>
        <p:spPr>
          <a:xfrm>
            <a:off x="3076947" y="5715016"/>
            <a:ext cx="3127075"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0" i="0" u="none" strike="noStrike" kern="1200" cap="none" spc="0" normalizeH="0" baseline="0" noProof="0">
                <a:ln>
                  <a:noFill/>
                </a:ln>
                <a:solidFill>
                  <a:prstClr val="white"/>
                </a:solidFill>
                <a:effectLst/>
                <a:uLnTx/>
                <a:uFillTx/>
                <a:latin typeface="Constantia"/>
                <a:ea typeface="+mn-ea"/>
                <a:cs typeface="+mn-cs"/>
              </a:rPr>
              <a:t>Anterior right coronary artery</a:t>
            </a:r>
            <a:endParaRPr kumimoji="0" lang="en-U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16"/>
          <p:cNvPicPr>
            <a:picLocks noChangeAspect="1" noChangeArrowheads="1"/>
          </p:cNvPicPr>
          <p:nvPr/>
        </p:nvPicPr>
        <p:blipFill>
          <a:blip r:embed="rId2"/>
          <a:srcRect/>
          <a:stretch>
            <a:fillRect/>
          </a:stretch>
        </p:blipFill>
        <p:spPr bwMode="auto">
          <a:xfrm>
            <a:off x="762000" y="609600"/>
            <a:ext cx="7678738" cy="5045075"/>
          </a:xfrm>
          <a:prstGeom prst="rect">
            <a:avLst/>
          </a:prstGeom>
          <a:noFill/>
        </p:spPr>
      </p:pic>
      <p:sp>
        <p:nvSpPr>
          <p:cNvPr id="3" name="Rectangle 2"/>
          <p:cNvSpPr/>
          <p:nvPr/>
        </p:nvSpPr>
        <p:spPr>
          <a:xfrm>
            <a:off x="2571736" y="5929330"/>
            <a:ext cx="4382866"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0" i="0" u="none" strike="noStrike" kern="1200" cap="none" spc="0" normalizeH="0" baseline="0" noProof="0">
                <a:ln>
                  <a:noFill/>
                </a:ln>
                <a:solidFill>
                  <a:prstClr val="white"/>
                </a:solidFill>
                <a:effectLst/>
                <a:uLnTx/>
                <a:uFillTx/>
                <a:latin typeface="Constantia"/>
                <a:ea typeface="+mn-ea"/>
                <a:cs typeface="+mn-cs"/>
              </a:rPr>
              <a:t>Moderate coronary artery atherosclerosis</a:t>
            </a:r>
            <a:endParaRPr kumimoji="0" lang="en-U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09"/>
          <p:cNvPicPr>
            <a:picLocks noChangeAspect="1" noChangeArrowheads="1"/>
          </p:cNvPicPr>
          <p:nvPr/>
        </p:nvPicPr>
        <p:blipFill>
          <a:blip r:embed="rId2"/>
          <a:srcRect/>
          <a:stretch>
            <a:fillRect/>
          </a:stretch>
        </p:blipFill>
        <p:spPr bwMode="auto">
          <a:xfrm>
            <a:off x="838200" y="609600"/>
            <a:ext cx="7688263" cy="5003800"/>
          </a:xfrm>
          <a:prstGeom prst="rect">
            <a:avLst/>
          </a:prstGeom>
          <a:noFill/>
        </p:spPr>
      </p:pic>
      <p:sp>
        <p:nvSpPr>
          <p:cNvPr id="3" name="Rectangle 2"/>
          <p:cNvSpPr/>
          <p:nvPr/>
        </p:nvSpPr>
        <p:spPr>
          <a:xfrm>
            <a:off x="2627562" y="5786454"/>
            <a:ext cx="3462358"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0" i="0" u="none" strike="noStrike" kern="1200" cap="none" spc="0" normalizeH="0" baseline="0" noProof="0">
                <a:ln>
                  <a:noFill/>
                </a:ln>
                <a:solidFill>
                  <a:prstClr val="white"/>
                </a:solidFill>
                <a:effectLst/>
                <a:uLnTx/>
                <a:uFillTx/>
                <a:latin typeface="Constantia"/>
                <a:ea typeface="+mn-ea"/>
                <a:cs typeface="+mn-cs"/>
              </a:rPr>
              <a:t>Complete occlusion by thrombus</a:t>
            </a:r>
            <a:endParaRPr kumimoji="0" lang="en-U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07"/>
          <p:cNvPicPr>
            <a:picLocks noChangeAspect="1" noChangeArrowheads="1"/>
          </p:cNvPicPr>
          <p:nvPr/>
        </p:nvPicPr>
        <p:blipFill>
          <a:blip r:embed="rId2"/>
          <a:srcRect/>
          <a:stretch>
            <a:fillRect/>
          </a:stretch>
        </p:blipFill>
        <p:spPr bwMode="auto">
          <a:xfrm>
            <a:off x="785786" y="785794"/>
            <a:ext cx="7688263" cy="5075238"/>
          </a:xfrm>
          <a:prstGeom prst="rect">
            <a:avLst/>
          </a:prstGeom>
          <a:noFill/>
        </p:spPr>
      </p:pic>
      <p:sp>
        <p:nvSpPr>
          <p:cNvPr id="3" name="Rectangle 2"/>
          <p:cNvSpPr/>
          <p:nvPr/>
        </p:nvSpPr>
        <p:spPr>
          <a:xfrm>
            <a:off x="2843808" y="5929330"/>
            <a:ext cx="4392488" cy="369332"/>
          </a:xfrm>
          <a:prstGeom prst="rect">
            <a:avLst/>
          </a:prstGeom>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RS" sz="1800" b="0" i="0" u="none" strike="noStrike" kern="1200" cap="none" spc="0" normalizeH="0" baseline="0" noProof="0">
                <a:ln>
                  <a:noFill/>
                </a:ln>
                <a:solidFill>
                  <a:prstClr val="white"/>
                </a:solidFill>
                <a:effectLst/>
                <a:uLnTx/>
                <a:uFillTx/>
                <a:latin typeface="Constantia"/>
                <a:ea typeface="+mn-ea"/>
                <a:cs typeface="+mn-cs"/>
              </a:rPr>
              <a:t>Recanalization and calcification</a:t>
            </a:r>
            <a:endParaRPr kumimoji="0" lang="en-U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377762B0-3472-B8BB-7C14-BDC8C8EAB7E3}"/>
              </a:ext>
            </a:extLst>
          </p:cNvPr>
          <p:cNvPicPr>
            <a:picLocks noChangeAspect="1"/>
          </p:cNvPicPr>
          <p:nvPr/>
        </p:nvPicPr>
        <p:blipFill rotWithShape="1">
          <a:blip r:embed="rId2">
            <a:extLst>
              <a:ext uri="{28A0092B-C50C-407E-A947-70E740481C1C}">
                <a14:useLocalDpi xmlns:a14="http://schemas.microsoft.com/office/drawing/2010/main" val="0"/>
              </a:ext>
            </a:extLst>
          </a:blip>
          <a:srcRect t="1701" b="2750"/>
          <a:stretch/>
        </p:blipFill>
        <p:spPr>
          <a:xfrm>
            <a:off x="1759414" y="116632"/>
            <a:ext cx="5625171" cy="6552728"/>
          </a:xfrm>
          <a:prstGeom prst="rect">
            <a:avLst/>
          </a:prstGeom>
        </p:spPr>
      </p:pic>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21"/>
          <p:cNvPicPr>
            <a:picLocks noChangeAspect="1" noChangeArrowheads="1"/>
          </p:cNvPicPr>
          <p:nvPr/>
        </p:nvPicPr>
        <p:blipFill>
          <a:blip r:embed="rId2"/>
          <a:srcRect/>
          <a:stretch>
            <a:fillRect/>
          </a:stretch>
        </p:blipFill>
        <p:spPr bwMode="auto">
          <a:xfrm>
            <a:off x="762000" y="685800"/>
            <a:ext cx="7688263" cy="5035550"/>
          </a:xfrm>
          <a:prstGeom prst="rect">
            <a:avLst/>
          </a:prstGeom>
          <a:noFill/>
        </p:spPr>
      </p:pic>
      <p:sp>
        <p:nvSpPr>
          <p:cNvPr id="3" name="Rectangle 2"/>
          <p:cNvSpPr/>
          <p:nvPr/>
        </p:nvSpPr>
        <p:spPr>
          <a:xfrm>
            <a:off x="1714480" y="5857892"/>
            <a:ext cx="6457920" cy="369332"/>
          </a:xfrm>
          <a:prstGeom prst="rect">
            <a:avLst/>
          </a:prstGeom>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onstantia"/>
                <a:ea typeface="+mn-ea"/>
                <a:cs typeface="+mn-cs"/>
              </a:rPr>
              <a:t>Infarction of the anterior wall of the left ventricle and septum</a:t>
            </a: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20"/>
          <p:cNvPicPr>
            <a:picLocks noChangeAspect="1" noChangeArrowheads="1"/>
          </p:cNvPicPr>
          <p:nvPr/>
        </p:nvPicPr>
        <p:blipFill>
          <a:blip r:embed="rId2"/>
          <a:srcRect/>
          <a:stretch>
            <a:fillRect/>
          </a:stretch>
        </p:blipFill>
        <p:spPr bwMode="auto">
          <a:xfrm>
            <a:off x="785786" y="642918"/>
            <a:ext cx="7688263" cy="5035550"/>
          </a:xfrm>
          <a:prstGeom prst="rect">
            <a:avLst/>
          </a:prstGeom>
          <a:noFill/>
        </p:spPr>
      </p:pic>
      <p:sp>
        <p:nvSpPr>
          <p:cNvPr id="3" name="Rectangle 2"/>
          <p:cNvSpPr/>
          <p:nvPr/>
        </p:nvSpPr>
        <p:spPr>
          <a:xfrm>
            <a:off x="3002111" y="5929330"/>
            <a:ext cx="3716209"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onstantia"/>
                <a:ea typeface="+mn-ea"/>
                <a:cs typeface="+mn-cs"/>
              </a:rPr>
              <a:t>Infarct zone with hemorrhagic edge</a:t>
            </a: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126"/>
          <p:cNvPicPr>
            <a:picLocks noChangeAspect="1" noChangeArrowheads="1"/>
          </p:cNvPicPr>
          <p:nvPr/>
        </p:nvPicPr>
        <p:blipFill>
          <a:blip r:embed="rId2"/>
          <a:srcRect/>
          <a:stretch>
            <a:fillRect/>
          </a:stretch>
        </p:blipFill>
        <p:spPr bwMode="auto">
          <a:xfrm>
            <a:off x="1000100" y="642918"/>
            <a:ext cx="7688263" cy="5049838"/>
          </a:xfrm>
          <a:prstGeom prst="rect">
            <a:avLst/>
          </a:prstGeom>
          <a:noFill/>
        </p:spPr>
      </p:pic>
      <p:sp>
        <p:nvSpPr>
          <p:cNvPr id="3" name="Rectangle 2"/>
          <p:cNvSpPr/>
          <p:nvPr/>
        </p:nvSpPr>
        <p:spPr>
          <a:xfrm>
            <a:off x="2945036" y="5715016"/>
            <a:ext cx="2974597"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0" i="0" u="none" strike="noStrike" kern="1200" cap="none" spc="0" normalizeH="0" baseline="0" noProof="0">
                <a:ln>
                  <a:noFill/>
                </a:ln>
                <a:solidFill>
                  <a:prstClr val="white"/>
                </a:solidFill>
                <a:effectLst/>
                <a:uLnTx/>
                <a:uFillTx/>
                <a:latin typeface="Constantia"/>
                <a:ea typeface="+mn-ea"/>
                <a:cs typeface="+mn-cs"/>
              </a:rPr>
              <a:t>Left ventricular wall rupture</a:t>
            </a:r>
            <a:endParaRPr kumimoji="0" lang="en-U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8229600" cy="1143000"/>
          </a:xfrm>
        </p:spPr>
        <p:txBody>
          <a:bodyPr/>
          <a:lstStyle/>
          <a:p>
            <a:r>
              <a:rPr lang="sr-Latn-CS">
                <a:solidFill>
                  <a:srgbClr val="FFC000"/>
                </a:solidFill>
              </a:rPr>
              <a:t>Infarct size</a:t>
            </a:r>
            <a:endParaRPr lang="sr-Cyrl-CS">
              <a:solidFill>
                <a:srgbClr val="FFC000"/>
              </a:solidFill>
            </a:endParaRPr>
          </a:p>
        </p:txBody>
      </p:sp>
      <p:sp>
        <p:nvSpPr>
          <p:cNvPr id="3" name="Content Placeholder 2"/>
          <p:cNvSpPr>
            <a:spLocks noGrp="1"/>
          </p:cNvSpPr>
          <p:nvPr>
            <p:ph idx="1"/>
          </p:nvPr>
        </p:nvSpPr>
        <p:spPr>
          <a:xfrm>
            <a:off x="457200" y="1571612"/>
            <a:ext cx="8229600" cy="4752988"/>
          </a:xfrm>
        </p:spPr>
        <p:txBody>
          <a:bodyPr>
            <a:normAutofit/>
          </a:bodyPr>
          <a:lstStyle/>
          <a:p>
            <a:pPr lvl="0">
              <a:buNone/>
            </a:pPr>
            <a:r>
              <a:rPr lang="en-US" sz="3600">
                <a:latin typeface="Arial" panose="020B0604020202020204" pitchFamily="34" charset="0"/>
                <a:cs typeface="Arial" panose="020B0604020202020204" pitchFamily="34" charset="0"/>
              </a:rPr>
              <a:t>depends on the </a:t>
            </a:r>
            <a:r>
              <a:rPr lang="en-US" sz="3600">
                <a:latin typeface="+mj-lt"/>
              </a:rPr>
              <a:t>:</a:t>
            </a:r>
          </a:p>
          <a:p>
            <a:pPr lvl="1"/>
            <a:r>
              <a:rPr lang="en-US" sz="3400">
                <a:solidFill>
                  <a:srgbClr val="00B0F0"/>
                </a:solidFill>
                <a:latin typeface="Arial" panose="020B0604020202020204" pitchFamily="34" charset="0"/>
                <a:cs typeface="Arial" panose="020B0604020202020204" pitchFamily="34" charset="0"/>
              </a:rPr>
              <a:t>severity and duration of ischemia</a:t>
            </a:r>
          </a:p>
          <a:p>
            <a:pPr lvl="1"/>
            <a:r>
              <a:rPr lang="en-US" sz="3400">
                <a:solidFill>
                  <a:srgbClr val="00B0F0"/>
                </a:solidFill>
                <a:latin typeface="Arial" panose="020B0604020202020204" pitchFamily="34" charset="0"/>
                <a:cs typeface="Arial" panose="020B0604020202020204" pitchFamily="34" charset="0"/>
              </a:rPr>
              <a:t>possibilities of collateral circulation</a:t>
            </a:r>
          </a:p>
          <a:p>
            <a:pPr lvl="1"/>
            <a:r>
              <a:rPr lang="en-US" sz="3400">
                <a:solidFill>
                  <a:srgbClr val="00B0F0"/>
                </a:solidFill>
                <a:latin typeface="Arial" panose="020B0604020202020204" pitchFamily="34" charset="0"/>
                <a:cs typeface="Arial" panose="020B0604020202020204" pitchFamily="34" charset="0"/>
              </a:rPr>
              <a:t>metabolic needs of the myocardium at that moment</a:t>
            </a:r>
          </a:p>
          <a:p>
            <a:pPr lvl="1"/>
            <a:r>
              <a:rPr lang="en-US" sz="3400">
                <a:solidFill>
                  <a:srgbClr val="00B0F0"/>
                </a:solidFill>
                <a:latin typeface="Arial" panose="020B0604020202020204" pitchFamily="34" charset="0"/>
                <a:cs typeface="Arial" panose="020B0604020202020204" pitchFamily="34" charset="0"/>
              </a:rPr>
              <a:t>effects of reperfusion</a:t>
            </a:r>
            <a:endParaRPr lang="sr-Cyrl-CS" sz="3400">
              <a:solidFill>
                <a:srgbClr val="00B0F0"/>
              </a:solidFill>
              <a:latin typeface="Arial" panose="020B0604020202020204" pitchFamily="34" charset="0"/>
              <a:cs typeface="Arial" panose="020B0604020202020204" pitchFamily="34" charset="0"/>
            </a:endParaRP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8229600" cy="1143000"/>
          </a:xfrm>
        </p:spPr>
        <p:txBody>
          <a:bodyPr/>
          <a:lstStyle/>
          <a:p>
            <a:r>
              <a:rPr lang="en-GB">
                <a:solidFill>
                  <a:srgbClr val="FFC000"/>
                </a:solidFill>
              </a:rPr>
              <a:t>Subendocardial infarction</a:t>
            </a:r>
            <a:endParaRPr lang="sr-Cyrl-CS">
              <a:solidFill>
                <a:srgbClr val="FFC000"/>
              </a:solidFill>
            </a:endParaRPr>
          </a:p>
        </p:txBody>
      </p:sp>
      <p:sp>
        <p:nvSpPr>
          <p:cNvPr id="3" name="Content Placeholder 2"/>
          <p:cNvSpPr>
            <a:spLocks noGrp="1"/>
          </p:cNvSpPr>
          <p:nvPr>
            <p:ph idx="1"/>
          </p:nvPr>
        </p:nvSpPr>
        <p:spPr>
          <a:xfrm>
            <a:off x="457200" y="1571612"/>
            <a:ext cx="8229600" cy="4752988"/>
          </a:xfrm>
        </p:spPr>
        <p:txBody>
          <a:bodyPr>
            <a:normAutofit/>
          </a:bodyPr>
          <a:lstStyle/>
          <a:p>
            <a:pPr>
              <a:buNone/>
            </a:pPr>
            <a:r>
              <a:rPr lang="sr-Cyrl-CS">
                <a:latin typeface="YU C Times" pitchFamily="18" charset="0"/>
              </a:rPr>
              <a:t>	</a:t>
            </a:r>
            <a:r>
              <a:rPr lang="en-US" sz="2800">
                <a:latin typeface="+mj-lt"/>
              </a:rPr>
              <a:t>usually arises due to</a:t>
            </a:r>
            <a:r>
              <a:rPr lang="sr-Latn-RS" sz="2800">
                <a:latin typeface="+mj-lt"/>
              </a:rPr>
              <a:t>:</a:t>
            </a:r>
            <a:endParaRPr lang="en-US" sz="2800">
              <a:latin typeface="+mj-lt"/>
            </a:endParaRPr>
          </a:p>
          <a:p>
            <a:r>
              <a:rPr lang="en-US" sz="2800">
                <a:latin typeface="Arial" panose="020B0604020202020204" pitchFamily="34" charset="0"/>
                <a:cs typeface="Arial" panose="020B0604020202020204" pitchFamily="34" charset="0"/>
              </a:rPr>
              <a:t>thrombosis of a large </a:t>
            </a:r>
            <a:r>
              <a:rPr lang="sr-Latn-RS" sz="2800">
                <a:latin typeface="Arial" panose="020B0604020202020204" pitchFamily="34" charset="0"/>
                <a:cs typeface="Arial" panose="020B0604020202020204" pitchFamily="34" charset="0"/>
              </a:rPr>
              <a:t>arterial </a:t>
            </a:r>
            <a:r>
              <a:rPr lang="en-US" sz="2800">
                <a:latin typeface="Arial" panose="020B0604020202020204" pitchFamily="34" charset="0"/>
                <a:cs typeface="Arial" panose="020B0604020202020204" pitchFamily="34" charset="0"/>
              </a:rPr>
              <a:t>branch in which fibrinolysis occurs quickly within a few hours,</a:t>
            </a:r>
          </a:p>
          <a:p>
            <a:r>
              <a:rPr lang="en-US" sz="2800">
                <a:latin typeface="Arial" panose="020B0604020202020204" pitchFamily="34" charset="0"/>
                <a:cs typeface="Arial" panose="020B0604020202020204" pitchFamily="34" charset="0"/>
              </a:rPr>
              <a:t>due to thrombosis of the small branch feeding the most vulnerable zone (subendocardial area),</a:t>
            </a:r>
          </a:p>
          <a:p>
            <a:r>
              <a:rPr lang="en-US" sz="2800">
                <a:latin typeface="Arial" panose="020B0604020202020204" pitchFamily="34" charset="0"/>
                <a:cs typeface="Arial" panose="020B0604020202020204" pitchFamily="34" charset="0"/>
              </a:rPr>
              <a:t>hypotensive crisis</a:t>
            </a:r>
          </a:p>
          <a:p>
            <a:r>
              <a:rPr lang="en-US" sz="2800">
                <a:latin typeface="Arial" panose="020B0604020202020204" pitchFamily="34" charset="0"/>
                <a:cs typeface="Arial" panose="020B0604020202020204" pitchFamily="34" charset="0"/>
              </a:rPr>
              <a:t>increased myocardial demand (tachycardia) in persons with previous global cardiac ischemia</a:t>
            </a:r>
            <a:endParaRPr lang="sr-Cyrl-CS" sz="3200">
              <a:latin typeface="Arial" panose="020B0604020202020204" pitchFamily="34" charset="0"/>
              <a:cs typeface="Arial" panose="020B0604020202020204" pitchFamily="34" charset="0"/>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42852"/>
            <a:ext cx="8229600" cy="1143000"/>
          </a:xfrm>
        </p:spPr>
        <p:txBody>
          <a:bodyPr>
            <a:normAutofit fontScale="90000"/>
          </a:bodyPr>
          <a:lstStyle/>
          <a:p>
            <a:r>
              <a:rPr lang="en-GB" sz="2700" b="1">
                <a:solidFill>
                  <a:srgbClr val="FFC000"/>
                </a:solidFill>
              </a:rPr>
              <a:t>Complications of myocardial infarction</a:t>
            </a:r>
            <a:r>
              <a:rPr lang="sr-Cyrl-CS" sz="3600" b="1">
                <a:solidFill>
                  <a:srgbClr val="FFC000"/>
                </a:solidFill>
              </a:rPr>
              <a:t/>
            </a:r>
            <a:br>
              <a:rPr lang="sr-Cyrl-CS" sz="3600" b="1">
                <a:solidFill>
                  <a:srgbClr val="FFC000"/>
                </a:solidFill>
              </a:rPr>
            </a:br>
            <a:endParaRPr lang="sr-Cyrl-CS" sz="3600">
              <a:solidFill>
                <a:srgbClr val="FFC000"/>
              </a:solidFill>
            </a:endParaRPr>
          </a:p>
        </p:txBody>
      </p:sp>
      <p:sp>
        <p:nvSpPr>
          <p:cNvPr id="3" name="Content Placeholder 2"/>
          <p:cNvSpPr>
            <a:spLocks noGrp="1"/>
          </p:cNvSpPr>
          <p:nvPr>
            <p:ph idx="1"/>
          </p:nvPr>
        </p:nvSpPr>
        <p:spPr>
          <a:xfrm>
            <a:off x="428596" y="836712"/>
            <a:ext cx="8229600" cy="6021288"/>
          </a:xfrm>
        </p:spPr>
        <p:txBody>
          <a:bodyPr>
            <a:normAutofit fontScale="85000" lnSpcReduction="10000"/>
          </a:bodyPr>
          <a:lstStyle/>
          <a:p>
            <a:pPr lvl="0"/>
            <a:r>
              <a:rPr lang="en-GB">
                <a:effectLst/>
                <a:latin typeface="Arial" panose="020B0604020202020204" pitchFamily="34" charset="0"/>
                <a:cs typeface="Arial" panose="020B0604020202020204" pitchFamily="34" charset="0"/>
              </a:rPr>
              <a:t>Left ventricular decompensation (pulmonary arrest and acute pulmonary edema)</a:t>
            </a:r>
          </a:p>
          <a:p>
            <a:pPr lvl="0"/>
            <a:r>
              <a:rPr lang="en-GB">
                <a:effectLst/>
                <a:latin typeface="Arial" panose="020B0604020202020204" pitchFamily="34" charset="0"/>
                <a:cs typeface="Arial" panose="020B0604020202020204" pitchFamily="34" charset="0"/>
              </a:rPr>
              <a:t>Conduction disorder (arrhythmias, bundle branch block)</a:t>
            </a:r>
          </a:p>
          <a:p>
            <a:pPr lvl="0"/>
            <a:r>
              <a:rPr lang="en-GB">
                <a:effectLst/>
                <a:latin typeface="Arial" panose="020B0604020202020204" pitchFamily="34" charset="0"/>
                <a:cs typeface="Arial" panose="020B0604020202020204" pitchFamily="34" charset="0"/>
              </a:rPr>
              <a:t>Cardiogenic shock</a:t>
            </a:r>
          </a:p>
          <a:p>
            <a:pPr lvl="0"/>
            <a:r>
              <a:rPr lang="en-GB">
                <a:effectLst/>
                <a:latin typeface="Arial" panose="020B0604020202020204" pitchFamily="34" charset="0"/>
                <a:cs typeface="Arial" panose="020B0604020202020204" pitchFamily="34" charset="0"/>
              </a:rPr>
              <a:t>Sudden Cardiac Death (SCD)</a:t>
            </a:r>
          </a:p>
          <a:p>
            <a:pPr lvl="0"/>
            <a:r>
              <a:rPr lang="en-GB">
                <a:effectLst/>
                <a:latin typeface="Arial" panose="020B0604020202020204" pitchFamily="34" charset="0"/>
                <a:cs typeface="Arial" panose="020B0604020202020204" pitchFamily="34" charset="0"/>
              </a:rPr>
              <a:t>Acute cardiac aneurysm</a:t>
            </a:r>
          </a:p>
          <a:p>
            <a:pPr lvl="0"/>
            <a:r>
              <a:rPr lang="en-GB">
                <a:effectLst/>
                <a:latin typeface="Arial" panose="020B0604020202020204" pitchFamily="34" charset="0"/>
                <a:cs typeface="Arial" panose="020B0604020202020204" pitchFamily="34" charset="0"/>
              </a:rPr>
              <a:t>Thromboembolism</a:t>
            </a:r>
          </a:p>
          <a:p>
            <a:pPr lvl="0"/>
            <a:r>
              <a:rPr lang="en-GB">
                <a:effectLst/>
                <a:latin typeface="Arial" panose="020B0604020202020204" pitchFamily="34" charset="0"/>
                <a:cs typeface="Arial" panose="020B0604020202020204" pitchFamily="34" charset="0"/>
              </a:rPr>
              <a:t>Rupture of the heart with consequent tamponade</a:t>
            </a:r>
          </a:p>
          <a:p>
            <a:pPr lvl="0"/>
            <a:r>
              <a:rPr lang="en-GB">
                <a:effectLst/>
                <a:latin typeface="Arial" panose="020B0604020202020204" pitchFamily="34" charset="0"/>
                <a:cs typeface="Arial" panose="020B0604020202020204" pitchFamily="34" charset="0"/>
              </a:rPr>
              <a:t>Rupture of the ventricular septum with consequent acquired VSD</a:t>
            </a:r>
          </a:p>
          <a:p>
            <a:pPr lvl="0"/>
            <a:r>
              <a:rPr lang="en-GB">
                <a:effectLst/>
                <a:latin typeface="Arial" panose="020B0604020202020204" pitchFamily="34" charset="0"/>
                <a:cs typeface="Arial" panose="020B0604020202020204" pitchFamily="34" charset="0"/>
              </a:rPr>
              <a:t>Rupture of the papillary muscle with consequent acute valvular insufficiency</a:t>
            </a:r>
          </a:p>
          <a:p>
            <a:pPr lvl="0"/>
            <a:r>
              <a:rPr lang="en-GB">
                <a:effectLst/>
                <a:latin typeface="Arial" panose="020B0604020202020204" pitchFamily="34" charset="0"/>
                <a:cs typeface="Arial" panose="020B0604020202020204" pitchFamily="34" charset="0"/>
              </a:rPr>
              <a:t>Endocardial sclerosis in the infarct zone</a:t>
            </a:r>
          </a:p>
          <a:p>
            <a:pPr lvl="0"/>
            <a:r>
              <a:rPr lang="en-GB">
                <a:effectLst/>
                <a:latin typeface="Arial" panose="020B0604020202020204" pitchFamily="34" charset="0"/>
                <a:cs typeface="Arial" panose="020B0604020202020204" pitchFamily="34" charset="0"/>
              </a:rPr>
              <a:t>Chronic aneurysm of the heart</a:t>
            </a:r>
          </a:p>
          <a:p>
            <a:pPr lvl="0"/>
            <a:r>
              <a:rPr lang="en-GB">
                <a:effectLst/>
                <a:latin typeface="Arial" panose="020B0604020202020204" pitchFamily="34" charset="0"/>
                <a:cs typeface="Arial" panose="020B0604020202020204" pitchFamily="34" charset="0"/>
              </a:rPr>
              <a:t>Reinfarction</a:t>
            </a:r>
          </a:p>
          <a:p>
            <a:pPr lvl="0"/>
            <a:r>
              <a:rPr lang="en-GB">
                <a:effectLst/>
                <a:latin typeface="Arial" panose="020B0604020202020204" pitchFamily="34" charset="0"/>
                <a:cs typeface="Arial" panose="020B0604020202020204" pitchFamily="34" charset="0"/>
              </a:rPr>
              <a:t>Fibrinous pericarditis and subsequent adhesions in the infarct zone</a:t>
            </a:r>
          </a:p>
          <a:p>
            <a:pPr lvl="0"/>
            <a:r>
              <a:rPr lang="en-GB">
                <a:effectLst/>
                <a:latin typeface="Arial" panose="020B0604020202020204" pitchFamily="34" charset="0"/>
                <a:cs typeface="Arial" panose="020B0604020202020204" pitchFamily="34" charset="0"/>
              </a:rPr>
              <a:t>Dressler's syndrome (autoimmune reaction, with fever, chest pain, effusions, several weeks or months after infarction).</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339" y="214290"/>
            <a:ext cx="7765321" cy="1326321"/>
          </a:xfrm>
        </p:spPr>
        <p:txBody>
          <a:bodyPr>
            <a:normAutofit fontScale="90000"/>
          </a:bodyPr>
          <a:lstStyle/>
          <a:p>
            <a:r>
              <a:rPr lang="en-GB" sz="3100" b="1">
                <a:solidFill>
                  <a:srgbClr val="FF0000"/>
                </a:solidFill>
              </a:rPr>
              <a:t>Chronic ischemic heart disease</a:t>
            </a:r>
            <a:r>
              <a:rPr lang="sr-Cyrl-CS" b="1"/>
              <a:t/>
            </a:r>
            <a:br>
              <a:rPr lang="sr-Cyrl-CS" b="1"/>
            </a:br>
            <a:endParaRPr lang="sr-Cyrl-CS"/>
          </a:p>
        </p:txBody>
      </p:sp>
      <p:sp>
        <p:nvSpPr>
          <p:cNvPr id="3" name="Content Placeholder 2"/>
          <p:cNvSpPr>
            <a:spLocks noGrp="1"/>
          </p:cNvSpPr>
          <p:nvPr>
            <p:ph idx="1"/>
          </p:nvPr>
        </p:nvSpPr>
        <p:spPr>
          <a:xfrm>
            <a:off x="457200" y="1285860"/>
            <a:ext cx="8229600" cy="5357850"/>
          </a:xfrm>
        </p:spPr>
        <p:txBody>
          <a:bodyPr>
            <a:normAutofit/>
          </a:bodyPr>
          <a:lstStyle/>
          <a:p>
            <a:r>
              <a:rPr lang="en-US" sz="3600">
                <a:solidFill>
                  <a:srgbClr val="00B0F0"/>
                </a:solidFill>
                <a:effectLst/>
                <a:latin typeface="Arial" panose="020B0604020202020204" pitchFamily="34" charset="0"/>
                <a:cs typeface="Arial" panose="020B0604020202020204" pitchFamily="34" charset="0"/>
              </a:rPr>
              <a:t>Ischemic cardiomyopathy or coronary CMP</a:t>
            </a:r>
          </a:p>
          <a:p>
            <a:r>
              <a:rPr lang="en-US" sz="3600">
                <a:solidFill>
                  <a:srgbClr val="FFFF00"/>
                </a:solidFill>
                <a:effectLst/>
                <a:latin typeface="Arial" panose="020B0604020202020204" pitchFamily="34" charset="0"/>
                <a:cs typeface="Arial" panose="020B0604020202020204" pitchFamily="34" charset="0"/>
              </a:rPr>
              <a:t>Long-term progressive ischemic damage of the myocardium</a:t>
            </a:r>
          </a:p>
          <a:p>
            <a:r>
              <a:rPr lang="en-US" sz="3600">
                <a:solidFill>
                  <a:srgbClr val="FFFF00"/>
                </a:solidFill>
                <a:effectLst/>
                <a:latin typeface="Arial" panose="020B0604020202020204" pitchFamily="34" charset="0"/>
                <a:cs typeface="Arial" panose="020B0604020202020204" pitchFamily="34" charset="0"/>
              </a:rPr>
              <a:t>Mild depletion of myocardial reserves by long-term ischemia</a:t>
            </a:r>
            <a:r>
              <a:rPr lang="en-US" sz="3600">
                <a:solidFill>
                  <a:srgbClr val="FFFF00"/>
                </a:solidFill>
                <a:latin typeface="Arial" panose="020B0604020202020204" pitchFamily="34" charset="0"/>
                <a:cs typeface="Arial" panose="020B0604020202020204" pitchFamily="34" charset="0"/>
              </a:rPr>
              <a:t>.</a:t>
            </a:r>
            <a:endParaRPr lang="sr-Cyrl-CS" sz="3600">
              <a:latin typeface="Arial" panose="020B0604020202020204" pitchFamily="34" charset="0"/>
              <a:cs typeface="Arial" panose="020B0604020202020204" pitchFamily="34" charset="0"/>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29600" cy="1143000"/>
          </a:xfrm>
        </p:spPr>
        <p:txBody>
          <a:bodyPr/>
          <a:lstStyle/>
          <a:p>
            <a:r>
              <a:rPr lang="en-GB">
                <a:solidFill>
                  <a:srgbClr val="FFFF00"/>
                </a:solidFill>
              </a:rPr>
              <a:t>Mor</a:t>
            </a:r>
            <a:r>
              <a:rPr lang="sr-Latn-RS">
                <a:solidFill>
                  <a:srgbClr val="FFFF00"/>
                </a:solidFill>
              </a:rPr>
              <a:t>ph</a:t>
            </a:r>
            <a:r>
              <a:rPr lang="en-GB">
                <a:solidFill>
                  <a:srgbClr val="FFFF00"/>
                </a:solidFill>
              </a:rPr>
              <a:t>olo</a:t>
            </a:r>
            <a:r>
              <a:rPr lang="sr-Latn-RS">
                <a:solidFill>
                  <a:srgbClr val="FFFF00"/>
                </a:solidFill>
              </a:rPr>
              <a:t>gy</a:t>
            </a:r>
            <a:r>
              <a:rPr lang="en-GB">
                <a:latin typeface="YU C Times" pitchFamily="18" charset="0"/>
              </a:rPr>
              <a:t> </a:t>
            </a:r>
            <a:endParaRPr lang="sr-Cyrl-CS"/>
          </a:p>
        </p:txBody>
      </p:sp>
      <p:sp>
        <p:nvSpPr>
          <p:cNvPr id="3" name="Content Placeholder 2"/>
          <p:cNvSpPr>
            <a:spLocks noGrp="1"/>
          </p:cNvSpPr>
          <p:nvPr>
            <p:ph idx="1"/>
          </p:nvPr>
        </p:nvSpPr>
        <p:spPr>
          <a:xfrm>
            <a:off x="457200" y="1214422"/>
            <a:ext cx="8229600" cy="5286412"/>
          </a:xfrm>
        </p:spPr>
        <p:txBody>
          <a:bodyPr>
            <a:noAutofit/>
          </a:bodyPr>
          <a:lstStyle/>
          <a:p>
            <a:r>
              <a:rPr lang="en-US" sz="2400">
                <a:latin typeface="Arial" panose="020B0604020202020204" pitchFamily="34" charset="0"/>
                <a:cs typeface="Arial" panose="020B0604020202020204" pitchFamily="34" charset="0"/>
              </a:rPr>
              <a:t>The heart can be ordinary appearance or shrunken and dark brown (dark atrophy).</a:t>
            </a:r>
          </a:p>
          <a:p>
            <a:r>
              <a:rPr lang="en-US" sz="2400">
                <a:latin typeface="Arial" panose="020B0604020202020204" pitchFamily="34" charset="0"/>
                <a:cs typeface="Arial" panose="020B0604020202020204" pitchFamily="34" charset="0"/>
              </a:rPr>
              <a:t>There is regular moderate to severe atherosclerosis of the coronary arteries.</a:t>
            </a:r>
          </a:p>
          <a:p>
            <a:r>
              <a:rPr lang="en-US" sz="2400" b="1">
                <a:solidFill>
                  <a:srgbClr val="00B0F0"/>
                </a:solidFill>
                <a:latin typeface="Arial" panose="020B0604020202020204" pitchFamily="34" charset="0"/>
                <a:cs typeface="Arial" panose="020B0604020202020204" pitchFamily="34" charset="0"/>
              </a:rPr>
              <a:t>Microscopically</a:t>
            </a:r>
            <a:r>
              <a:rPr lang="en-US" sz="2400">
                <a:latin typeface="Arial" panose="020B0604020202020204" pitchFamily="34" charset="0"/>
                <a:cs typeface="Arial" panose="020B0604020202020204" pitchFamily="34" charset="0"/>
              </a:rPr>
              <a:t>, diffuse atrophy of myocytes in which lipofuscin is often found, interstitial fibrosis, mainly perivascular, myocytolysis of individual cells, sometimes larger scars, a consequence of earlier infarctions.</a:t>
            </a:r>
            <a:endParaRPr lang="sr-Cyrl-CS" sz="2400">
              <a:latin typeface="Arial" panose="020B0604020202020204" pitchFamily="34" charset="0"/>
              <a:cs typeface="Arial" panose="020B0604020202020204" pitchFamily="34" charset="0"/>
            </a:endParaRP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orisnik\Patologija-slike\scan0019.jpg"/>
          <p:cNvPicPr>
            <a:picLocks noChangeAspect="1" noChangeArrowheads="1"/>
          </p:cNvPicPr>
          <p:nvPr/>
        </p:nvPicPr>
        <p:blipFill>
          <a:blip r:embed="rId2"/>
          <a:srcRect/>
          <a:stretch>
            <a:fillRect/>
          </a:stretch>
        </p:blipFill>
        <p:spPr bwMode="auto">
          <a:xfrm>
            <a:off x="373063" y="857232"/>
            <a:ext cx="8397874" cy="5143536"/>
          </a:xfrm>
          <a:prstGeom prst="rect">
            <a:avLst/>
          </a:prstGeom>
          <a:noFill/>
        </p:spPr>
      </p:pic>
      <p:sp>
        <p:nvSpPr>
          <p:cNvPr id="2" name="TextBox 1"/>
          <p:cNvSpPr txBox="1"/>
          <p:nvPr/>
        </p:nvSpPr>
        <p:spPr>
          <a:xfrm>
            <a:off x="1409077" y="6084004"/>
            <a:ext cx="208249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CS" sz="1800" b="0" i="0" u="none" strike="noStrike" kern="1200" cap="none" spc="0" normalizeH="0" baseline="0" noProof="0">
                <a:ln>
                  <a:noFill/>
                </a:ln>
                <a:solidFill>
                  <a:prstClr val="white"/>
                </a:solidFill>
                <a:effectLst/>
                <a:uLnTx/>
                <a:uFillTx/>
                <a:latin typeface="Constantia"/>
                <a:ea typeface="+mn-ea"/>
                <a:cs typeface="+mn-cs"/>
              </a:rPr>
              <a:t>Myocardial fibrosis</a:t>
            </a:r>
            <a:endParaRPr kumimoji="0" lang="sr-Cyrl-C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25"/>
          <p:cNvPicPr>
            <a:picLocks noChangeAspect="1" noChangeArrowheads="1"/>
          </p:cNvPicPr>
          <p:nvPr/>
        </p:nvPicPr>
        <p:blipFill>
          <a:blip r:embed="rId2"/>
          <a:srcRect/>
          <a:stretch>
            <a:fillRect/>
          </a:stretch>
        </p:blipFill>
        <p:spPr bwMode="auto">
          <a:xfrm>
            <a:off x="685800" y="609600"/>
            <a:ext cx="7688263" cy="5035550"/>
          </a:xfrm>
          <a:prstGeom prst="rect">
            <a:avLst/>
          </a:prstGeom>
          <a:noFill/>
        </p:spPr>
      </p:pic>
      <p:sp>
        <p:nvSpPr>
          <p:cNvPr id="3" name="Rectangle 2"/>
          <p:cNvSpPr/>
          <p:nvPr/>
        </p:nvSpPr>
        <p:spPr>
          <a:xfrm>
            <a:off x="3357554" y="5786454"/>
            <a:ext cx="2289460" cy="369332"/>
          </a:xfrm>
          <a:prstGeom prst="rect">
            <a:avLst/>
          </a:prstGeom>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0" i="0" u="none" strike="noStrike" kern="1200" cap="none" spc="0" normalizeH="0" baseline="0" noProof="0">
                <a:ln>
                  <a:noFill/>
                </a:ln>
                <a:solidFill>
                  <a:prstClr val="white"/>
                </a:solidFill>
                <a:effectLst/>
                <a:uLnTx/>
                <a:uFillTx/>
                <a:latin typeface="Constantia"/>
                <a:ea typeface="+mn-ea"/>
                <a:cs typeface="+mn-cs"/>
              </a:rPr>
              <a:t>Fibrosis myocardii</a:t>
            </a:r>
            <a:endParaRPr kumimoji="0" lang="en-U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158942D7-F558-BC60-BEFE-7B7EF4C406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1587" y="238336"/>
            <a:ext cx="3820826" cy="6381328"/>
          </a:xfrm>
          <a:prstGeom prst="rect">
            <a:avLst/>
          </a:prstGeom>
        </p:spPr>
      </p:pic>
    </p:spTree>
    <p:extLst>
      <p:ext uri="{BB962C8B-B14F-4D97-AF65-F5344CB8AC3E}">
        <p14:creationId xmlns:p14="http://schemas.microsoft.com/office/powerpoint/2010/main" val="1070090030"/>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142852"/>
            <a:ext cx="8229600" cy="1143000"/>
          </a:xfrm>
        </p:spPr>
        <p:txBody>
          <a:bodyPr/>
          <a:lstStyle/>
          <a:p>
            <a:r>
              <a:rPr lang="en-GB" b="1">
                <a:solidFill>
                  <a:srgbClr val="FF0000"/>
                </a:solidFill>
              </a:rPr>
              <a:t>Sudden cardiac death</a:t>
            </a:r>
            <a:endParaRPr lang="sr-Cyrl-CS">
              <a:solidFill>
                <a:srgbClr val="FF0000"/>
              </a:solidFill>
            </a:endParaRPr>
          </a:p>
        </p:txBody>
      </p:sp>
      <p:sp>
        <p:nvSpPr>
          <p:cNvPr id="3" name="Content Placeholder 2"/>
          <p:cNvSpPr>
            <a:spLocks noGrp="1"/>
          </p:cNvSpPr>
          <p:nvPr>
            <p:ph idx="1"/>
          </p:nvPr>
        </p:nvSpPr>
        <p:spPr>
          <a:xfrm>
            <a:off x="457200" y="1428736"/>
            <a:ext cx="8229600" cy="4895864"/>
          </a:xfrm>
        </p:spPr>
        <p:txBody>
          <a:bodyPr>
            <a:normAutofit/>
          </a:bodyPr>
          <a:lstStyle/>
          <a:p>
            <a:r>
              <a:rPr lang="en-US" sz="3200">
                <a:latin typeface="Arial" panose="020B0604020202020204" pitchFamily="34" charset="0"/>
                <a:cs typeface="Arial" panose="020B0604020202020204" pitchFamily="34" charset="0"/>
              </a:rPr>
              <a:t>Unexpected cardiac death within 1 to 24 hours of the onset of acute symptoms.</a:t>
            </a:r>
          </a:p>
          <a:p>
            <a:r>
              <a:rPr lang="en-US" sz="3200">
                <a:latin typeface="Arial" panose="020B0604020202020204" pitchFamily="34" charset="0"/>
                <a:cs typeface="Arial" panose="020B0604020202020204" pitchFamily="34" charset="0"/>
              </a:rPr>
              <a:t>In recent times, the generally accepted definition is that it is death within one hour.</a:t>
            </a:r>
          </a:p>
          <a:p>
            <a:r>
              <a:rPr lang="en-US" sz="3200">
                <a:latin typeface="Arial" panose="020B0604020202020204" pitchFamily="34" charset="0"/>
                <a:cs typeface="Arial" panose="020B0604020202020204" pitchFamily="34" charset="0"/>
              </a:rPr>
              <a:t>Many heart diseases can cause </a:t>
            </a:r>
            <a:r>
              <a:rPr lang="sr-Latn-RS" sz="3200">
                <a:latin typeface="Arial" panose="020B0604020202020204" pitchFamily="34" charset="0"/>
                <a:cs typeface="Arial" panose="020B0604020202020204" pitchFamily="34" charset="0"/>
              </a:rPr>
              <a:t>SCD</a:t>
            </a:r>
            <a:r>
              <a:rPr lang="en-US" sz="3200">
                <a:latin typeface="Arial" panose="020B0604020202020204" pitchFamily="34" charset="0"/>
                <a:cs typeface="Arial" panose="020B0604020202020204" pitchFamily="34" charset="0"/>
              </a:rPr>
              <a:t>, but in 75 to 90% of cases the cause is acute myocardial infarction.</a:t>
            </a:r>
            <a:endParaRPr lang="sr-Cyrl-CS" sz="3200">
              <a:latin typeface="Arial" panose="020B0604020202020204" pitchFamily="34" charset="0"/>
              <a:cs typeface="Arial" panose="020B0604020202020204" pitchFamily="34" charset="0"/>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lstStyle/>
          <a:p>
            <a:r>
              <a:rPr lang="sr-Latn-RS">
                <a:solidFill>
                  <a:srgbClr val="FFFF00"/>
                </a:solidFill>
              </a:rPr>
              <a:t>Other causes</a:t>
            </a:r>
            <a:endParaRPr lang="sr-Cyrl-CS">
              <a:solidFill>
                <a:srgbClr val="FFFF00"/>
              </a:solidFill>
            </a:endParaRPr>
          </a:p>
        </p:txBody>
      </p:sp>
      <p:sp>
        <p:nvSpPr>
          <p:cNvPr id="3" name="Content Placeholder 2"/>
          <p:cNvSpPr>
            <a:spLocks noGrp="1"/>
          </p:cNvSpPr>
          <p:nvPr>
            <p:ph idx="1"/>
          </p:nvPr>
        </p:nvSpPr>
        <p:spPr>
          <a:xfrm>
            <a:off x="457200" y="1214422"/>
            <a:ext cx="8229600" cy="5110178"/>
          </a:xfrm>
        </p:spPr>
        <p:txBody>
          <a:bodyPr>
            <a:normAutofit fontScale="92500" lnSpcReduction="20000"/>
          </a:bodyPr>
          <a:lstStyle/>
          <a:p>
            <a:r>
              <a:rPr lang="sr-Latn-CS" sz="3200">
                <a:latin typeface="Arial" panose="020B0604020202020204" pitchFamily="34" charset="0"/>
                <a:cs typeface="Arial" panose="020B0604020202020204" pitchFamily="34" charset="0"/>
              </a:rPr>
              <a:t>Hypertrophic CMP</a:t>
            </a:r>
          </a:p>
          <a:p>
            <a:r>
              <a:rPr lang="sr-Latn-CS" sz="3200">
                <a:latin typeface="Arial" panose="020B0604020202020204" pitchFamily="34" charset="0"/>
                <a:cs typeface="Arial" panose="020B0604020202020204" pitchFamily="34" charset="0"/>
              </a:rPr>
              <a:t>Mitral valve prolapse</a:t>
            </a:r>
          </a:p>
          <a:p>
            <a:r>
              <a:rPr lang="sr-Latn-CS" sz="3200">
                <a:latin typeface="Arial" panose="020B0604020202020204" pitchFamily="34" charset="0"/>
                <a:cs typeface="Arial" panose="020B0604020202020204" pitchFamily="34" charset="0"/>
              </a:rPr>
              <a:t>Stenosis of the aortic opening</a:t>
            </a:r>
          </a:p>
          <a:p>
            <a:r>
              <a:rPr lang="sr-Latn-CS" sz="3200">
                <a:latin typeface="Arial" panose="020B0604020202020204" pitchFamily="34" charset="0"/>
                <a:cs typeface="Arial" panose="020B0604020202020204" pitchFamily="34" charset="0"/>
              </a:rPr>
              <a:t>Anomalies of the conduction system</a:t>
            </a:r>
          </a:p>
          <a:p>
            <a:r>
              <a:rPr lang="sr-Latn-CS" sz="3200">
                <a:latin typeface="Arial" panose="020B0604020202020204" pitchFamily="34" charset="0"/>
                <a:cs typeface="Arial" panose="020B0604020202020204" pitchFamily="34" charset="0"/>
              </a:rPr>
              <a:t>Hypertension and obesity (are significant predisposing factors).</a:t>
            </a:r>
          </a:p>
          <a:p>
            <a:r>
              <a:rPr lang="sr-Latn-CS" sz="3200">
                <a:latin typeface="Arial" panose="020B0604020202020204" pitchFamily="34" charset="0"/>
                <a:cs typeface="Arial" panose="020B0604020202020204" pitchFamily="34" charset="0"/>
              </a:rPr>
              <a:t>The final mechanism of death is almost always a lethal arrhythmia (ventricular flutter, asystole, or fibrillation).</a:t>
            </a:r>
            <a:endParaRPr lang="sr-Cyrl-CS">
              <a:latin typeface="Arial" panose="020B0604020202020204" pitchFamily="34" charset="0"/>
              <a:cs typeface="Arial" panose="020B0604020202020204" pitchFamily="34" charset="0"/>
            </a:endParaRPr>
          </a:p>
          <a:p>
            <a:endParaRPr lang="sr-Cyrl-CS"/>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428604"/>
            <a:ext cx="8229600" cy="1143000"/>
          </a:xfrm>
        </p:spPr>
        <p:txBody>
          <a:bodyPr>
            <a:normAutofit fontScale="90000"/>
          </a:bodyPr>
          <a:lstStyle/>
          <a:p>
            <a:r>
              <a:rPr lang="en-GB" sz="3200" b="1" cap="all">
                <a:solidFill>
                  <a:srgbClr val="FF0000"/>
                </a:solidFill>
              </a:rPr>
              <a:t>Acute pulmonary heart disease</a:t>
            </a:r>
            <a:r>
              <a:rPr lang="sr-Cyrl-CS" sz="3200" b="1" cap="all">
                <a:solidFill>
                  <a:srgbClr val="FF0000"/>
                </a:solidFill>
              </a:rPr>
              <a:t/>
            </a:r>
            <a:br>
              <a:rPr lang="sr-Cyrl-CS" sz="3200" b="1" cap="all">
                <a:solidFill>
                  <a:srgbClr val="FF0000"/>
                </a:solidFill>
              </a:rPr>
            </a:br>
            <a:r>
              <a:rPr lang="en-GB" sz="3200" b="1" cap="all">
                <a:solidFill>
                  <a:srgbClr val="FF0000"/>
                </a:solidFill>
              </a:rPr>
              <a:t>(cor pulmonale acutum)</a:t>
            </a:r>
            <a:r>
              <a:rPr lang="sr-Cyrl-CS" sz="3200" b="1"/>
              <a:t/>
            </a:r>
            <a:br>
              <a:rPr lang="sr-Cyrl-CS" sz="3200" b="1"/>
            </a:br>
            <a:endParaRPr lang="sr-Cyrl-CS" sz="3200" b="1"/>
          </a:p>
        </p:txBody>
      </p:sp>
      <p:sp>
        <p:nvSpPr>
          <p:cNvPr id="3" name="Content Placeholder 2"/>
          <p:cNvSpPr>
            <a:spLocks noGrp="1"/>
          </p:cNvSpPr>
          <p:nvPr>
            <p:ph idx="1"/>
          </p:nvPr>
        </p:nvSpPr>
        <p:spPr>
          <a:xfrm>
            <a:off x="500034" y="1285860"/>
            <a:ext cx="8229600" cy="5214974"/>
          </a:xfrm>
        </p:spPr>
        <p:txBody>
          <a:bodyPr>
            <a:normAutofit fontScale="92500" lnSpcReduction="10000"/>
          </a:bodyPr>
          <a:lstStyle/>
          <a:p>
            <a:r>
              <a:rPr lang="sr-Latn-RS">
                <a:effectLst/>
                <a:latin typeface="Arial" panose="020B0604020202020204" pitchFamily="34" charset="0"/>
                <a:cs typeface="Arial" panose="020B0604020202020204" pitchFamily="34" charset="0"/>
              </a:rPr>
              <a:t>Acute right heart failure caused by sudden obstruction of outflow in the pulmonary artery system, and prononced reduction in left ventricular cardiac output, secundary to the loss of righ ventricular function. The low cardiac output is responsibile for the sudden appearance of severe hypothension. The causes can be:</a:t>
            </a:r>
          </a:p>
          <a:p>
            <a:pPr lvl="1"/>
            <a:r>
              <a:rPr lang="sr-Latn-RS" sz="2000" b="1">
                <a:solidFill>
                  <a:srgbClr val="00B0F0"/>
                </a:solidFill>
                <a:effectLst/>
                <a:latin typeface="Arial" panose="020B0604020202020204" pitchFamily="34" charset="0"/>
                <a:cs typeface="Arial" panose="020B0604020202020204" pitchFamily="34" charset="0"/>
              </a:rPr>
              <a:t>Acute pulmonary embolism (most often thrombus, gas, amniotic fluid, fat droplets).</a:t>
            </a:r>
          </a:p>
          <a:p>
            <a:pPr lvl="1"/>
            <a:r>
              <a:rPr lang="sr-Latn-RS" sz="2000">
                <a:solidFill>
                  <a:srgbClr val="00B0F0"/>
                </a:solidFill>
                <a:effectLst/>
                <a:latin typeface="Arial" panose="020B0604020202020204" pitchFamily="34" charset="0"/>
                <a:cs typeface="Arial" panose="020B0604020202020204" pitchFamily="34" charset="0"/>
              </a:rPr>
              <a:t>Sudden massive lung atelectasis</a:t>
            </a:r>
          </a:p>
          <a:p>
            <a:pPr lvl="1"/>
            <a:r>
              <a:rPr lang="sr-Latn-RS" sz="2000">
                <a:solidFill>
                  <a:srgbClr val="00B0F0"/>
                </a:solidFill>
                <a:effectLst/>
                <a:latin typeface="Arial" panose="020B0604020202020204" pitchFamily="34" charset="0"/>
                <a:cs typeface="Arial" panose="020B0604020202020204" pitchFamily="34" charset="0"/>
              </a:rPr>
              <a:t>Acute diffuse pneumonia</a:t>
            </a:r>
          </a:p>
          <a:p>
            <a:pPr lvl="1"/>
            <a:r>
              <a:rPr lang="sr-Latn-RS" sz="2000">
                <a:solidFill>
                  <a:srgbClr val="00B0F0"/>
                </a:solidFill>
                <a:effectLst/>
                <a:latin typeface="Arial" panose="020B0604020202020204" pitchFamily="34" charset="0"/>
                <a:cs typeface="Arial" panose="020B0604020202020204" pitchFamily="34" charset="0"/>
              </a:rPr>
              <a:t>Asthmatic status</a:t>
            </a:r>
          </a:p>
          <a:p>
            <a:pPr lvl="1"/>
            <a:r>
              <a:rPr lang="sr-Latn-RS" sz="2000">
                <a:solidFill>
                  <a:srgbClr val="00B0F0"/>
                </a:solidFill>
                <a:effectLst/>
                <a:latin typeface="Arial" panose="020B0604020202020204" pitchFamily="34" charset="0"/>
                <a:cs typeface="Arial" panose="020B0604020202020204" pitchFamily="34" charset="0"/>
              </a:rPr>
              <a:t>Pneumothorax</a:t>
            </a:r>
          </a:p>
          <a:p>
            <a:pPr lvl="1"/>
            <a:r>
              <a:rPr lang="sr-Latn-RS" sz="2000">
                <a:solidFill>
                  <a:srgbClr val="00B0F0"/>
                </a:solidFill>
                <a:effectLst/>
                <a:latin typeface="Arial" panose="020B0604020202020204" pitchFamily="34" charset="0"/>
                <a:cs typeface="Arial" panose="020B0604020202020204" pitchFamily="34" charset="0"/>
              </a:rPr>
              <a:t>Mediastinal emphysema</a:t>
            </a:r>
          </a:p>
          <a:p>
            <a:pPr lvl="1"/>
            <a:r>
              <a:rPr lang="sr-Latn-RS" sz="2000">
                <a:solidFill>
                  <a:srgbClr val="00B0F0"/>
                </a:solidFill>
                <a:effectLst/>
                <a:latin typeface="Arial" panose="020B0604020202020204" pitchFamily="34" charset="0"/>
                <a:cs typeface="Arial" panose="020B0604020202020204" pitchFamily="34" charset="0"/>
              </a:rPr>
              <a:t>Dissecting aortic hematoma</a:t>
            </a:r>
          </a:p>
          <a:p>
            <a:pPr lvl="1"/>
            <a:r>
              <a:rPr lang="sr-Latn-RS" sz="2000">
                <a:solidFill>
                  <a:srgbClr val="00B0F0"/>
                </a:solidFill>
                <a:effectLst/>
                <a:latin typeface="Arial" panose="020B0604020202020204" pitchFamily="34" charset="0"/>
                <a:cs typeface="Arial" panose="020B0604020202020204" pitchFamily="34" charset="0"/>
              </a:rPr>
              <a:t>Diaphragmatic hernia</a:t>
            </a:r>
            <a:endParaRPr lang="sr-Cyrl-CS" sz="2000">
              <a:solidFill>
                <a:srgbClr val="00B0F0"/>
              </a:solidFill>
              <a:effectLst/>
              <a:latin typeface="Arial" panose="020B0604020202020204" pitchFamily="34" charset="0"/>
              <a:cs typeface="Arial" panose="020B0604020202020204" pitchFamily="34" charset="0"/>
            </a:endParaRP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0"/>
            <a:ext cx="8229600" cy="1143000"/>
          </a:xfrm>
        </p:spPr>
        <p:txBody>
          <a:bodyPr/>
          <a:lstStyle/>
          <a:p>
            <a:r>
              <a:rPr lang="en-GB" b="1">
                <a:solidFill>
                  <a:srgbClr val="FFC000"/>
                </a:solidFill>
              </a:rPr>
              <a:t>Pat</a:t>
            </a:r>
            <a:r>
              <a:rPr lang="sr-Latn-RS" b="1">
                <a:solidFill>
                  <a:srgbClr val="FFC000"/>
                </a:solidFill>
              </a:rPr>
              <a:t>h</a:t>
            </a:r>
            <a:r>
              <a:rPr lang="en-GB" b="1">
                <a:solidFill>
                  <a:srgbClr val="FFC000"/>
                </a:solidFill>
              </a:rPr>
              <a:t>ogene</a:t>
            </a:r>
            <a:r>
              <a:rPr lang="sr-Latn-RS" b="1">
                <a:solidFill>
                  <a:srgbClr val="FFC000"/>
                </a:solidFill>
              </a:rPr>
              <a:t>sis</a:t>
            </a:r>
            <a:endParaRPr lang="sr-Cyrl-CS">
              <a:solidFill>
                <a:srgbClr val="FFC000"/>
              </a:solidFill>
            </a:endParaRPr>
          </a:p>
        </p:txBody>
      </p:sp>
      <p:sp>
        <p:nvSpPr>
          <p:cNvPr id="3" name="Content Placeholder 2"/>
          <p:cNvSpPr>
            <a:spLocks noGrp="1"/>
          </p:cNvSpPr>
          <p:nvPr>
            <p:ph idx="1"/>
          </p:nvPr>
        </p:nvSpPr>
        <p:spPr>
          <a:xfrm>
            <a:off x="500034" y="1142984"/>
            <a:ext cx="8229600" cy="5429288"/>
          </a:xfrm>
        </p:spPr>
        <p:txBody>
          <a:bodyPr>
            <a:normAutofit fontScale="92500"/>
          </a:bodyPr>
          <a:lstStyle/>
          <a:p>
            <a:r>
              <a:rPr lang="en-US" sz="2800" b="1">
                <a:solidFill>
                  <a:schemeClr val="accent2">
                    <a:lumMod val="60000"/>
                    <a:lumOff val="40000"/>
                  </a:schemeClr>
                </a:solidFill>
                <a:effectLst/>
                <a:latin typeface="Arial" panose="020B0604020202020204" pitchFamily="34" charset="0"/>
                <a:cs typeface="Arial" panose="020B0604020202020204" pitchFamily="34" charset="0"/>
              </a:rPr>
              <a:t>Behind the obst</a:t>
            </a:r>
            <a:r>
              <a:rPr lang="sr-Latn-RS" sz="2800" b="1">
                <a:solidFill>
                  <a:schemeClr val="accent2">
                    <a:lumMod val="60000"/>
                    <a:lumOff val="40000"/>
                  </a:schemeClr>
                </a:solidFill>
                <a:effectLst/>
                <a:latin typeface="Arial" panose="020B0604020202020204" pitchFamily="34" charset="0"/>
                <a:cs typeface="Arial" panose="020B0604020202020204" pitchFamily="34" charset="0"/>
              </a:rPr>
              <a:t>raction</a:t>
            </a:r>
            <a:r>
              <a:rPr lang="en-US" sz="2800">
                <a:solidFill>
                  <a:srgbClr val="FFFF00"/>
                </a:solidFill>
                <a:effectLst/>
                <a:latin typeface="Arial" panose="020B0604020202020204" pitchFamily="34" charset="0"/>
                <a:cs typeface="Arial" panose="020B0604020202020204" pitchFamily="34" charset="0"/>
              </a:rPr>
              <a:t>:</a:t>
            </a:r>
          </a:p>
          <a:p>
            <a:pPr lvl="1"/>
            <a:r>
              <a:rPr lang="sr-Latn-RS" sz="2600">
                <a:solidFill>
                  <a:srgbClr val="FFFF00"/>
                </a:solidFill>
                <a:effectLst/>
                <a:latin typeface="Arial" panose="020B0604020202020204" pitchFamily="34" charset="0"/>
                <a:cs typeface="Arial" panose="020B0604020202020204" pitchFamily="34" charset="0"/>
              </a:rPr>
              <a:t>acute </a:t>
            </a:r>
            <a:r>
              <a:rPr lang="en-US" sz="2600">
                <a:solidFill>
                  <a:srgbClr val="FFFF00"/>
                </a:solidFill>
                <a:effectLst/>
                <a:latin typeface="Arial" panose="020B0604020202020204" pitchFamily="34" charset="0"/>
                <a:cs typeface="Arial" panose="020B0604020202020204" pitchFamily="34" charset="0"/>
              </a:rPr>
              <a:t>left heart insufficiency</a:t>
            </a:r>
          </a:p>
          <a:p>
            <a:pPr lvl="1"/>
            <a:r>
              <a:rPr lang="en-US" sz="2600">
                <a:solidFill>
                  <a:srgbClr val="FFFF00"/>
                </a:solidFill>
                <a:effectLst/>
                <a:latin typeface="Arial" panose="020B0604020202020204" pitchFamily="34" charset="0"/>
                <a:cs typeface="Arial" panose="020B0604020202020204" pitchFamily="34" charset="0"/>
              </a:rPr>
              <a:t>there is no blood flow to the coronary arteries</a:t>
            </a:r>
          </a:p>
          <a:p>
            <a:pPr lvl="1"/>
            <a:r>
              <a:rPr lang="en-US" sz="2600">
                <a:solidFill>
                  <a:srgbClr val="FFFF00"/>
                </a:solidFill>
                <a:effectLst/>
                <a:latin typeface="Arial" panose="020B0604020202020204" pitchFamily="34" charset="0"/>
                <a:cs typeface="Arial" panose="020B0604020202020204" pitchFamily="34" charset="0"/>
              </a:rPr>
              <a:t>acute myocardial ischemia (</a:t>
            </a:r>
            <a:r>
              <a:rPr lang="sr-Latn-RS" sz="2600">
                <a:solidFill>
                  <a:srgbClr val="FFFF00"/>
                </a:solidFill>
                <a:effectLst/>
                <a:latin typeface="Arial" panose="020B0604020202020204" pitchFamily="34" charset="0"/>
                <a:cs typeface="Arial" panose="020B0604020202020204" pitchFamily="34" charset="0"/>
              </a:rPr>
              <a:t>m</a:t>
            </a:r>
            <a:r>
              <a:rPr lang="en-US" sz="2600">
                <a:solidFill>
                  <a:srgbClr val="FFFF00"/>
                </a:solidFill>
                <a:effectLst/>
                <a:latin typeface="Arial" panose="020B0604020202020204" pitchFamily="34" charset="0"/>
                <a:cs typeface="Arial" panose="020B0604020202020204" pitchFamily="34" charset="0"/>
              </a:rPr>
              <a:t>yocardial infarction),</a:t>
            </a:r>
          </a:p>
          <a:p>
            <a:pPr lvl="1"/>
            <a:r>
              <a:rPr lang="en-US" sz="2600">
                <a:solidFill>
                  <a:srgbClr val="FFFF00"/>
                </a:solidFill>
                <a:effectLst/>
                <a:latin typeface="Arial" panose="020B0604020202020204" pitchFamily="34" charset="0"/>
                <a:cs typeface="Arial" panose="020B0604020202020204" pitchFamily="34" charset="0"/>
              </a:rPr>
              <a:t>no blood flow to the brain - a</a:t>
            </a:r>
            <a:r>
              <a:rPr lang="sr-Latn-RS" sz="2600">
                <a:solidFill>
                  <a:srgbClr val="FFFF00"/>
                </a:solidFill>
                <a:effectLst/>
                <a:latin typeface="Arial" panose="020B0604020202020204" pitchFamily="34" charset="0"/>
                <a:cs typeface="Arial" panose="020B0604020202020204" pitchFamily="34" charset="0"/>
              </a:rPr>
              <a:t>n</a:t>
            </a:r>
            <a:r>
              <a:rPr lang="en-US" sz="2600">
                <a:solidFill>
                  <a:srgbClr val="FFFF00"/>
                </a:solidFill>
                <a:effectLst/>
                <a:latin typeface="Arial" panose="020B0604020202020204" pitchFamily="34" charset="0"/>
                <a:cs typeface="Arial" panose="020B0604020202020204" pitchFamily="34" charset="0"/>
              </a:rPr>
              <a:t> acute brain ischemia.</a:t>
            </a:r>
          </a:p>
          <a:p>
            <a:r>
              <a:rPr lang="en-US" sz="2800" b="1">
                <a:solidFill>
                  <a:schemeClr val="accent2">
                    <a:lumMod val="60000"/>
                    <a:lumOff val="40000"/>
                  </a:schemeClr>
                </a:solidFill>
                <a:effectLst/>
                <a:latin typeface="Arial" panose="020B0604020202020204" pitchFamily="34" charset="0"/>
                <a:cs typeface="Arial" panose="020B0604020202020204" pitchFamily="34" charset="0"/>
              </a:rPr>
              <a:t>In front of the obst</a:t>
            </a:r>
            <a:r>
              <a:rPr lang="sr-Latn-RS" sz="2800" b="1">
                <a:solidFill>
                  <a:schemeClr val="accent2">
                    <a:lumMod val="60000"/>
                    <a:lumOff val="40000"/>
                  </a:schemeClr>
                </a:solidFill>
                <a:effectLst/>
                <a:latin typeface="Arial" panose="020B0604020202020204" pitchFamily="34" charset="0"/>
                <a:cs typeface="Arial" panose="020B0604020202020204" pitchFamily="34" charset="0"/>
              </a:rPr>
              <a:t>raction:</a:t>
            </a:r>
            <a:endParaRPr lang="en-US" sz="2800">
              <a:solidFill>
                <a:srgbClr val="FFFF00"/>
              </a:solidFill>
              <a:effectLst/>
              <a:latin typeface="Arial" panose="020B0604020202020204" pitchFamily="34" charset="0"/>
              <a:cs typeface="Arial" panose="020B0604020202020204" pitchFamily="34" charset="0"/>
            </a:endParaRPr>
          </a:p>
          <a:p>
            <a:pPr lvl="1"/>
            <a:r>
              <a:rPr lang="en-US" sz="2600">
                <a:solidFill>
                  <a:srgbClr val="FFFF00"/>
                </a:solidFill>
                <a:effectLst/>
                <a:latin typeface="Arial" panose="020B0604020202020204" pitchFamily="34" charset="0"/>
                <a:cs typeface="Arial" panose="020B0604020202020204" pitchFamily="34" charset="0"/>
              </a:rPr>
              <a:t>acute dilatation and failure of right ventricular function</a:t>
            </a:r>
          </a:p>
          <a:p>
            <a:pPr lvl="1"/>
            <a:r>
              <a:rPr lang="en-US" sz="2600">
                <a:solidFill>
                  <a:srgbClr val="FFFF00"/>
                </a:solidFill>
                <a:effectLst/>
                <a:latin typeface="Arial" panose="020B0604020202020204" pitchFamily="34" charset="0"/>
                <a:cs typeface="Arial" panose="020B0604020202020204" pitchFamily="34" charset="0"/>
              </a:rPr>
              <a:t>acute passive hyperemia</a:t>
            </a:r>
          </a:p>
          <a:p>
            <a:pPr lvl="1"/>
            <a:r>
              <a:rPr lang="en-US" sz="2600">
                <a:solidFill>
                  <a:srgbClr val="FFFF00"/>
                </a:solidFill>
                <a:effectLst/>
                <a:latin typeface="Arial" panose="020B0604020202020204" pitchFamily="34" charset="0"/>
                <a:cs typeface="Arial" panose="020B0604020202020204" pitchFamily="34" charset="0"/>
              </a:rPr>
              <a:t>centrolobular hemorrhagic necrosis of the liver</a:t>
            </a:r>
            <a:endParaRPr lang="sr-Cyrl-CS">
              <a:solidFill>
                <a:srgbClr val="FFFF00"/>
              </a:solidFill>
              <a:effectLst/>
              <a:latin typeface="Arial" panose="020B0604020202020204" pitchFamily="34" charset="0"/>
              <a:cs typeface="Arial" panose="020B0604020202020204" pitchFamily="34" charset="0"/>
            </a:endParaRP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428604"/>
            <a:ext cx="8229600" cy="1143000"/>
          </a:xfrm>
        </p:spPr>
        <p:txBody>
          <a:bodyPr>
            <a:noAutofit/>
          </a:bodyPr>
          <a:lstStyle/>
          <a:p>
            <a:r>
              <a:rPr lang="en-GB" sz="2800" b="1" cap="all">
                <a:solidFill>
                  <a:srgbClr val="FF0000"/>
                </a:solidFill>
              </a:rPr>
              <a:t>Chronic pulmonary heart</a:t>
            </a:r>
            <a:r>
              <a:rPr lang="sr-Latn-RS" sz="2800" b="1" cap="all">
                <a:solidFill>
                  <a:srgbClr val="FF0000"/>
                </a:solidFill>
              </a:rPr>
              <a:t> disease</a:t>
            </a:r>
            <a:endParaRPr lang="sr-Cyrl-CS" sz="2800">
              <a:solidFill>
                <a:srgbClr val="FF0000"/>
              </a:solidFill>
            </a:endParaRPr>
          </a:p>
        </p:txBody>
      </p:sp>
      <p:sp>
        <p:nvSpPr>
          <p:cNvPr id="3" name="Content Placeholder 2"/>
          <p:cNvSpPr>
            <a:spLocks noGrp="1"/>
          </p:cNvSpPr>
          <p:nvPr>
            <p:ph idx="1"/>
          </p:nvPr>
        </p:nvSpPr>
        <p:spPr>
          <a:xfrm>
            <a:off x="457200" y="1500174"/>
            <a:ext cx="8229600" cy="4824426"/>
          </a:xfrm>
        </p:spPr>
        <p:txBody>
          <a:bodyPr>
            <a:normAutofit/>
          </a:bodyPr>
          <a:lstStyle/>
          <a:p>
            <a:r>
              <a:rPr lang="en-US" sz="3200">
                <a:effectLst/>
                <a:latin typeface="Arial" panose="020B0604020202020204" pitchFamily="34" charset="0"/>
                <a:cs typeface="Arial" panose="020B0604020202020204" pitchFamily="34" charset="0"/>
              </a:rPr>
              <a:t>Hypertrophy and/or dilatation of the right ventricle caused by diseases that affect the function and/or structure of the lungs with the exception of secondary lung lesions in diseases that primarily affect the left heart and congenital heart defects</a:t>
            </a:r>
            <a:r>
              <a:rPr lang="en-US" sz="3200">
                <a:latin typeface="+mj-lt"/>
              </a:rPr>
              <a:t>.</a:t>
            </a:r>
            <a:endParaRPr lang="sr-Cyrl-CS" sz="3200"/>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0"/>
            <a:ext cx="8229600" cy="1143000"/>
          </a:xfrm>
        </p:spPr>
        <p:txBody>
          <a:bodyPr/>
          <a:lstStyle/>
          <a:p>
            <a:r>
              <a:rPr lang="sr-Latn-RS">
                <a:solidFill>
                  <a:srgbClr val="FFC000"/>
                </a:solidFill>
              </a:rPr>
              <a:t>Cause</a:t>
            </a:r>
            <a:r>
              <a:rPr lang="en-GB">
                <a:solidFill>
                  <a:srgbClr val="FFC000"/>
                </a:solidFill>
              </a:rPr>
              <a:t> HP</a:t>
            </a:r>
            <a:r>
              <a:rPr lang="sr-Latn-RS">
                <a:solidFill>
                  <a:srgbClr val="FFC000"/>
                </a:solidFill>
              </a:rPr>
              <a:t>CD</a:t>
            </a:r>
            <a:endParaRPr lang="sr-Cyrl-CS">
              <a:solidFill>
                <a:srgbClr val="FFC000"/>
              </a:solidFill>
            </a:endParaRPr>
          </a:p>
        </p:txBody>
      </p:sp>
      <p:sp>
        <p:nvSpPr>
          <p:cNvPr id="3" name="Content Placeholder 2"/>
          <p:cNvSpPr>
            <a:spLocks noGrp="1"/>
          </p:cNvSpPr>
          <p:nvPr>
            <p:ph idx="1"/>
          </p:nvPr>
        </p:nvSpPr>
        <p:spPr>
          <a:xfrm>
            <a:off x="457200" y="1285860"/>
            <a:ext cx="8229600" cy="5286412"/>
          </a:xfrm>
        </p:spPr>
        <p:txBody>
          <a:bodyPr>
            <a:normAutofit fontScale="92500" lnSpcReduction="10000"/>
          </a:bodyPr>
          <a:lstStyle/>
          <a:p>
            <a:pPr lvl="0"/>
            <a:r>
              <a:rPr lang="en-GB">
                <a:effectLst/>
                <a:latin typeface="Arial" panose="020B0604020202020204" pitchFamily="34" charset="0"/>
                <a:cs typeface="Arial" panose="020B0604020202020204" pitchFamily="34" charset="0"/>
              </a:rPr>
              <a:t>Chronic bronchitis with emphysema</a:t>
            </a:r>
          </a:p>
          <a:p>
            <a:pPr lvl="0"/>
            <a:r>
              <a:rPr lang="en-GB">
                <a:effectLst/>
                <a:latin typeface="Arial" panose="020B0604020202020204" pitchFamily="34" charset="0"/>
                <a:cs typeface="Arial" panose="020B0604020202020204" pitchFamily="34" charset="0"/>
              </a:rPr>
              <a:t>Bilateral chronic TB</a:t>
            </a:r>
            <a:r>
              <a:rPr lang="sr-Latn-RS">
                <a:effectLst/>
                <a:latin typeface="Arial" panose="020B0604020202020204" pitchFamily="34" charset="0"/>
                <a:cs typeface="Arial" panose="020B0604020202020204" pitchFamily="34" charset="0"/>
              </a:rPr>
              <a:t>C of the</a:t>
            </a:r>
            <a:r>
              <a:rPr lang="en-GB">
                <a:effectLst/>
                <a:latin typeface="Arial" panose="020B0604020202020204" pitchFamily="34" charset="0"/>
                <a:cs typeface="Arial" panose="020B0604020202020204" pitchFamily="34" charset="0"/>
              </a:rPr>
              <a:t> lung</a:t>
            </a:r>
          </a:p>
          <a:p>
            <a:pPr lvl="0"/>
            <a:r>
              <a:rPr lang="en-GB">
                <a:effectLst/>
                <a:latin typeface="Arial" panose="020B0604020202020204" pitchFamily="34" charset="0"/>
                <a:cs typeface="Arial" panose="020B0604020202020204" pitchFamily="34" charset="0"/>
              </a:rPr>
              <a:t>Bilateral widespread bronchiectasis</a:t>
            </a:r>
          </a:p>
          <a:p>
            <a:pPr lvl="0"/>
            <a:r>
              <a:rPr lang="en-GB">
                <a:effectLst/>
                <a:latin typeface="Arial" panose="020B0604020202020204" pitchFamily="34" charset="0"/>
                <a:cs typeface="Arial" panose="020B0604020202020204" pitchFamily="34" charset="0"/>
              </a:rPr>
              <a:t>Pulmonary silicosis (and other pneumoconioses)</a:t>
            </a:r>
          </a:p>
          <a:p>
            <a:pPr lvl="0"/>
            <a:r>
              <a:rPr lang="en-GB">
                <a:effectLst/>
                <a:latin typeface="Arial" panose="020B0604020202020204" pitchFamily="34" charset="0"/>
                <a:cs typeface="Arial" panose="020B0604020202020204" pitchFamily="34" charset="0"/>
              </a:rPr>
              <a:t>Bronchial asthma with emphysema</a:t>
            </a:r>
          </a:p>
          <a:p>
            <a:pPr lvl="0"/>
            <a:r>
              <a:rPr lang="en-GB">
                <a:effectLst/>
                <a:latin typeface="Arial" panose="020B0604020202020204" pitchFamily="34" charset="0"/>
                <a:cs typeface="Arial" panose="020B0604020202020204" pitchFamily="34" charset="0"/>
              </a:rPr>
              <a:t>Kyphoscoliosis</a:t>
            </a:r>
          </a:p>
          <a:p>
            <a:pPr lvl="0"/>
            <a:r>
              <a:rPr lang="en-GB">
                <a:effectLst/>
                <a:latin typeface="Arial" panose="020B0604020202020204" pitchFamily="34" charset="0"/>
                <a:cs typeface="Arial" panose="020B0604020202020204" pitchFamily="34" charset="0"/>
              </a:rPr>
              <a:t>Extensive lung resections with significant reduction of the pulmonary vascular bed</a:t>
            </a:r>
          </a:p>
          <a:p>
            <a:pPr lvl="0"/>
            <a:r>
              <a:rPr lang="en-GB">
                <a:effectLst/>
                <a:latin typeface="Arial" panose="020B0604020202020204" pitchFamily="34" charset="0"/>
                <a:cs typeface="Arial" panose="020B0604020202020204" pitchFamily="34" charset="0"/>
              </a:rPr>
              <a:t>Primary diseases of the pulmonary vascular bed</a:t>
            </a:r>
          </a:p>
          <a:p>
            <a:pPr lvl="0"/>
            <a:r>
              <a:rPr lang="en-GB">
                <a:effectLst/>
                <a:latin typeface="Arial" panose="020B0604020202020204" pitchFamily="34" charset="0"/>
                <a:cs typeface="Arial" panose="020B0604020202020204" pitchFamily="34" charset="0"/>
              </a:rPr>
              <a:t>Altitude sickness</a:t>
            </a:r>
          </a:p>
          <a:p>
            <a:pPr lvl="0"/>
            <a:r>
              <a:rPr lang="en-GB">
                <a:effectLst/>
                <a:latin typeface="Arial" panose="020B0604020202020204" pitchFamily="34" charset="0"/>
                <a:cs typeface="Arial" panose="020B0604020202020204" pitchFamily="34" charset="0"/>
              </a:rPr>
              <a:t>Hypoxemia</a:t>
            </a:r>
          </a:p>
          <a:p>
            <a:pPr lvl="0"/>
            <a:r>
              <a:rPr lang="en-GB">
                <a:effectLst/>
                <a:latin typeface="Arial" panose="020B0604020202020204" pitchFamily="34" charset="0"/>
                <a:cs typeface="Arial" panose="020B0604020202020204" pitchFamily="34" charset="0"/>
              </a:rPr>
              <a:t>Obstruction of large airways</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29600" cy="1143000"/>
          </a:xfrm>
        </p:spPr>
        <p:txBody>
          <a:bodyPr>
            <a:normAutofit/>
          </a:bodyPr>
          <a:lstStyle/>
          <a:p>
            <a:r>
              <a:rPr lang="en-US" sz="2400" b="1">
                <a:solidFill>
                  <a:srgbClr val="FFC000"/>
                </a:solidFill>
              </a:rPr>
              <a:t>Morphological changes in the heart</a:t>
            </a:r>
            <a:endParaRPr lang="sr-Cyrl-CS" sz="2400">
              <a:solidFill>
                <a:srgbClr val="FFC000"/>
              </a:solidFill>
            </a:endParaRPr>
          </a:p>
        </p:txBody>
      </p:sp>
      <p:sp>
        <p:nvSpPr>
          <p:cNvPr id="3" name="Content Placeholder 2"/>
          <p:cNvSpPr>
            <a:spLocks noGrp="1"/>
          </p:cNvSpPr>
          <p:nvPr>
            <p:ph idx="1"/>
          </p:nvPr>
        </p:nvSpPr>
        <p:spPr>
          <a:xfrm>
            <a:off x="457200" y="1285860"/>
            <a:ext cx="8229600" cy="5038740"/>
          </a:xfrm>
        </p:spPr>
        <p:txBody>
          <a:bodyPr>
            <a:normAutofit lnSpcReduction="10000"/>
          </a:bodyPr>
          <a:lstStyle/>
          <a:p>
            <a:pPr lvl="0"/>
            <a:r>
              <a:rPr lang="en-US" sz="3200">
                <a:effectLst/>
                <a:latin typeface="Arial" panose="020B0604020202020204" pitchFamily="34" charset="0"/>
                <a:cs typeface="Arial" panose="020B0604020202020204" pitchFamily="34" charset="0"/>
              </a:rPr>
              <a:t>Hypertrophy of the right ventricle (weight ratio LK+VS</a:t>
            </a:r>
            <a:r>
              <a:rPr lang="sr-Latn-RS" sz="3200">
                <a:effectLst/>
                <a:latin typeface="Arial" panose="020B0604020202020204" pitchFamily="34" charset="0"/>
                <a:cs typeface="Arial" panose="020B0604020202020204" pitchFamily="34" charset="0"/>
              </a:rPr>
              <a:t>:</a:t>
            </a:r>
            <a:r>
              <a:rPr lang="en-US" sz="3200">
                <a:effectLst/>
                <a:latin typeface="Arial" panose="020B0604020202020204" pitchFamily="34" charset="0"/>
                <a:cs typeface="Arial" panose="020B0604020202020204" pitchFamily="34" charset="0"/>
              </a:rPr>
              <a:t>DK=1</a:t>
            </a:r>
            <a:r>
              <a:rPr lang="sr-Latn-RS" sz="3200">
                <a:effectLst/>
                <a:latin typeface="Arial" panose="020B0604020202020204" pitchFamily="34" charset="0"/>
                <a:cs typeface="Arial" panose="020B0604020202020204" pitchFamily="34" charset="0"/>
              </a:rPr>
              <a:t>:</a:t>
            </a:r>
            <a:r>
              <a:rPr lang="en-US" sz="3200">
                <a:effectLst/>
                <a:latin typeface="Arial" panose="020B0604020202020204" pitchFamily="34" charset="0"/>
                <a:cs typeface="Arial" panose="020B0604020202020204" pitchFamily="34" charset="0"/>
              </a:rPr>
              <a:t> 3.2)</a:t>
            </a:r>
          </a:p>
          <a:p>
            <a:pPr lvl="0"/>
            <a:r>
              <a:rPr lang="en-US" sz="3200">
                <a:effectLst/>
                <a:latin typeface="Arial" panose="020B0604020202020204" pitchFamily="34" charset="0"/>
                <a:cs typeface="Arial" panose="020B0604020202020204" pitchFamily="34" charset="0"/>
              </a:rPr>
              <a:t>Right ventricular dilatation</a:t>
            </a:r>
          </a:p>
          <a:p>
            <a:pPr lvl="0"/>
            <a:r>
              <a:rPr lang="sr-Latn-RS" sz="3200">
                <a:effectLst/>
                <a:latin typeface="Arial" panose="020B0604020202020204" pitchFamily="34" charset="0"/>
                <a:cs typeface="Arial" panose="020B0604020202020204" pitchFamily="34" charset="0"/>
              </a:rPr>
              <a:t>T</a:t>
            </a:r>
            <a:r>
              <a:rPr lang="en-US" sz="3200">
                <a:effectLst/>
                <a:latin typeface="Arial" panose="020B0604020202020204" pitchFamily="34" charset="0"/>
                <a:cs typeface="Arial" panose="020B0604020202020204" pitchFamily="34" charset="0"/>
              </a:rPr>
              <a:t>he right ventricular outflow tract, pulmonary artery orifice, and pulmonary artery trunk </a:t>
            </a:r>
            <a:r>
              <a:rPr lang="sr-Latn-RS" sz="3200">
                <a:effectLst/>
                <a:latin typeface="Arial" panose="020B0604020202020204" pitchFamily="34" charset="0"/>
                <a:cs typeface="Arial" panose="020B0604020202020204" pitchFamily="34" charset="0"/>
              </a:rPr>
              <a:t>look like ho</a:t>
            </a:r>
            <a:r>
              <a:rPr lang="en-US" sz="3200">
                <a:effectLst/>
                <a:latin typeface="Arial" panose="020B0604020202020204" pitchFamily="34" charset="0"/>
                <a:cs typeface="Arial" panose="020B0604020202020204" pitchFamily="34" charset="0"/>
              </a:rPr>
              <a:t>urglass.</a:t>
            </a:r>
          </a:p>
          <a:p>
            <a:pPr lvl="0"/>
            <a:r>
              <a:rPr lang="en-US" sz="3200">
                <a:effectLst/>
                <a:latin typeface="Arial" panose="020B0604020202020204" pitchFamily="34" charset="0"/>
                <a:cs typeface="Arial" panose="020B0604020202020204" pitchFamily="34" charset="0"/>
              </a:rPr>
              <a:t>Diffuse right ventricular wall myofibrosis</a:t>
            </a:r>
          </a:p>
          <a:p>
            <a:pPr lvl="0"/>
            <a:r>
              <a:rPr lang="en-US" sz="3200">
                <a:effectLst/>
                <a:latin typeface="Arial" panose="020B0604020202020204" pitchFamily="34" charset="0"/>
                <a:cs typeface="Arial" panose="020B0604020202020204" pitchFamily="34" charset="0"/>
              </a:rPr>
              <a:t>Dilatation of the right atrium</a:t>
            </a:r>
            <a:endParaRPr lang="sr-Cyrl-CS" sz="3200">
              <a:effectLst/>
              <a:latin typeface="Arial" panose="020B0604020202020204" pitchFamily="34" charset="0"/>
              <a:cs typeface="Arial" panose="020B0604020202020204" pitchFamily="34" charset="0"/>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2264"/>
            <a:ext cx="8229600" cy="1428752"/>
          </a:xfrm>
        </p:spPr>
        <p:txBody>
          <a:bodyPr>
            <a:normAutofit/>
          </a:bodyPr>
          <a:lstStyle/>
          <a:p>
            <a:r>
              <a:rPr lang="en-US" sz="2800" b="1">
                <a:solidFill>
                  <a:srgbClr val="FFC000"/>
                </a:solidFill>
                <a:effectLst/>
              </a:rPr>
              <a:t>Morphological changes in other organs and systems</a:t>
            </a:r>
            <a:endParaRPr lang="sr-Cyrl-CS" sz="3200" b="1">
              <a:solidFill>
                <a:srgbClr val="FFC000"/>
              </a:solidFill>
            </a:endParaRPr>
          </a:p>
        </p:txBody>
      </p:sp>
      <p:sp>
        <p:nvSpPr>
          <p:cNvPr id="3" name="Content Placeholder 2"/>
          <p:cNvSpPr>
            <a:spLocks noGrp="1"/>
          </p:cNvSpPr>
          <p:nvPr>
            <p:ph idx="1"/>
          </p:nvPr>
        </p:nvSpPr>
        <p:spPr>
          <a:xfrm>
            <a:off x="457200" y="1500174"/>
            <a:ext cx="8229600" cy="4824426"/>
          </a:xfrm>
        </p:spPr>
        <p:txBody>
          <a:bodyPr>
            <a:normAutofit/>
          </a:bodyPr>
          <a:lstStyle/>
          <a:p>
            <a:r>
              <a:rPr lang="en-GB" sz="2600" b="1">
                <a:solidFill>
                  <a:srgbClr val="00B0F0"/>
                </a:solidFill>
                <a:effectLst/>
                <a:latin typeface="Arial" panose="020B0604020202020204" pitchFamily="34" charset="0"/>
                <a:cs typeface="Arial" panose="020B0604020202020204" pitchFamily="34" charset="0"/>
              </a:rPr>
              <a:t>Liver</a:t>
            </a:r>
            <a:r>
              <a:rPr lang="sr-Latn-RS" sz="2600">
                <a:solidFill>
                  <a:srgbClr val="00B0F0"/>
                </a:solidFill>
                <a:effectLst/>
                <a:latin typeface="Arial" panose="020B0604020202020204" pitchFamily="34" charset="0"/>
                <a:cs typeface="Arial" panose="020B0604020202020204" pitchFamily="34" charset="0"/>
              </a:rPr>
              <a:t>:</a:t>
            </a:r>
            <a:r>
              <a:rPr lang="en-GB" sz="2600">
                <a:solidFill>
                  <a:srgbClr val="00B0F0"/>
                </a:solidFill>
                <a:effectLst/>
                <a:latin typeface="Arial" panose="020B0604020202020204" pitchFamily="34" charset="0"/>
                <a:cs typeface="Arial" panose="020B0604020202020204" pitchFamily="34" charset="0"/>
              </a:rPr>
              <a:t> </a:t>
            </a:r>
            <a:r>
              <a:rPr lang="sr-Cyrl-RS" sz="2600">
                <a:solidFill>
                  <a:srgbClr val="00B0F0"/>
                </a:solidFill>
                <a:effectLst/>
                <a:latin typeface="Arial" panose="020B0604020202020204" pitchFamily="34" charset="0"/>
                <a:cs typeface="Arial" panose="020B0604020202020204" pitchFamily="34" charset="0"/>
              </a:rPr>
              <a:t>		</a:t>
            </a:r>
            <a:r>
              <a:rPr lang="en-GB" sz="2600">
                <a:solidFill>
                  <a:srgbClr val="00B0F0"/>
                </a:solidFill>
                <a:effectLst/>
                <a:latin typeface="Arial" panose="020B0604020202020204" pitchFamily="34" charset="0"/>
                <a:cs typeface="Arial" panose="020B0604020202020204" pitchFamily="34" charset="0"/>
              </a:rPr>
              <a:t>hepar moschatum</a:t>
            </a:r>
          </a:p>
          <a:p>
            <a:r>
              <a:rPr lang="en-GB" sz="2600" b="1">
                <a:solidFill>
                  <a:srgbClr val="00B0F0"/>
                </a:solidFill>
                <a:effectLst/>
                <a:latin typeface="Arial" panose="020B0604020202020204" pitchFamily="34" charset="0"/>
                <a:cs typeface="Arial" panose="020B0604020202020204" pitchFamily="34" charset="0"/>
              </a:rPr>
              <a:t>Brain</a:t>
            </a:r>
            <a:r>
              <a:rPr lang="sr-Latn-RS" sz="2600">
                <a:solidFill>
                  <a:srgbClr val="00B0F0"/>
                </a:solidFill>
                <a:effectLst/>
                <a:latin typeface="Arial" panose="020B0604020202020204" pitchFamily="34" charset="0"/>
                <a:cs typeface="Arial" panose="020B0604020202020204" pitchFamily="34" charset="0"/>
              </a:rPr>
              <a:t>:</a:t>
            </a:r>
            <a:r>
              <a:rPr lang="en-GB" sz="2600">
                <a:solidFill>
                  <a:srgbClr val="00B0F0"/>
                </a:solidFill>
                <a:effectLst/>
                <a:latin typeface="Arial" panose="020B0604020202020204" pitchFamily="34" charset="0"/>
                <a:cs typeface="Arial" panose="020B0604020202020204" pitchFamily="34" charset="0"/>
              </a:rPr>
              <a:t> </a:t>
            </a:r>
            <a:r>
              <a:rPr lang="sr-Cyrl-RS" sz="2600">
                <a:solidFill>
                  <a:srgbClr val="00B0F0"/>
                </a:solidFill>
                <a:effectLst/>
                <a:latin typeface="Arial" panose="020B0604020202020204" pitchFamily="34" charset="0"/>
                <a:cs typeface="Arial" panose="020B0604020202020204" pitchFamily="34" charset="0"/>
              </a:rPr>
              <a:t>		</a:t>
            </a:r>
            <a:r>
              <a:rPr lang="en-GB" sz="2600">
                <a:solidFill>
                  <a:srgbClr val="00B0F0"/>
                </a:solidFill>
                <a:effectLst/>
                <a:latin typeface="Arial" panose="020B0604020202020204" pitchFamily="34" charset="0"/>
                <a:cs typeface="Arial" panose="020B0604020202020204" pitchFamily="34" charset="0"/>
              </a:rPr>
              <a:t>ischemic encephalopathy</a:t>
            </a:r>
          </a:p>
          <a:p>
            <a:r>
              <a:rPr lang="sr-Latn-RS" sz="2600" b="1">
                <a:solidFill>
                  <a:srgbClr val="00B0F0"/>
                </a:solidFill>
                <a:effectLst/>
                <a:latin typeface="Arial" panose="020B0604020202020204" pitchFamily="34" charset="0"/>
                <a:cs typeface="Arial" panose="020B0604020202020204" pitchFamily="34" charset="0"/>
              </a:rPr>
              <a:t>A</a:t>
            </a:r>
            <a:r>
              <a:rPr lang="en-GB" sz="2600" b="1">
                <a:solidFill>
                  <a:srgbClr val="00B0F0"/>
                </a:solidFill>
                <a:effectLst/>
                <a:latin typeface="Arial" panose="020B0604020202020204" pitchFamily="34" charset="0"/>
                <a:cs typeface="Arial" panose="020B0604020202020204" pitchFamily="34" charset="0"/>
              </a:rPr>
              <a:t>drenal gland</a:t>
            </a:r>
            <a:r>
              <a:rPr lang="sr-Latn-RS" sz="2600">
                <a:solidFill>
                  <a:srgbClr val="00B0F0"/>
                </a:solidFill>
                <a:effectLst/>
                <a:latin typeface="Arial" panose="020B0604020202020204" pitchFamily="34" charset="0"/>
                <a:cs typeface="Arial" panose="020B0604020202020204" pitchFamily="34" charset="0"/>
              </a:rPr>
              <a:t>:</a:t>
            </a:r>
            <a:r>
              <a:rPr lang="en-GB" sz="2600">
                <a:solidFill>
                  <a:srgbClr val="00B0F0"/>
                </a:solidFill>
                <a:effectLst/>
                <a:latin typeface="Arial" panose="020B0604020202020204" pitchFamily="34" charset="0"/>
                <a:cs typeface="Arial" panose="020B0604020202020204" pitchFamily="34" charset="0"/>
              </a:rPr>
              <a:t> </a:t>
            </a:r>
            <a:r>
              <a:rPr lang="sr-Cyrl-RS" sz="2600">
                <a:solidFill>
                  <a:srgbClr val="00B0F0"/>
                </a:solidFill>
                <a:effectLst/>
                <a:latin typeface="Arial" panose="020B0604020202020204" pitchFamily="34" charset="0"/>
                <a:cs typeface="Arial" panose="020B0604020202020204" pitchFamily="34" charset="0"/>
              </a:rPr>
              <a:t>	</a:t>
            </a:r>
            <a:r>
              <a:rPr lang="en-GB" sz="2600">
                <a:solidFill>
                  <a:srgbClr val="00B0F0"/>
                </a:solidFill>
                <a:effectLst/>
                <a:latin typeface="Arial" panose="020B0604020202020204" pitchFamily="34" charset="0"/>
                <a:cs typeface="Arial" panose="020B0604020202020204" pitchFamily="34" charset="0"/>
              </a:rPr>
              <a:t>hyperplasia</a:t>
            </a:r>
          </a:p>
          <a:p>
            <a:r>
              <a:rPr lang="en-GB" sz="2600" b="1">
                <a:solidFill>
                  <a:srgbClr val="00B0F0"/>
                </a:solidFill>
                <a:effectLst/>
                <a:latin typeface="Arial" panose="020B0604020202020204" pitchFamily="34" charset="0"/>
                <a:cs typeface="Arial" panose="020B0604020202020204" pitchFamily="34" charset="0"/>
              </a:rPr>
              <a:t>Stomach</a:t>
            </a:r>
            <a:r>
              <a:rPr lang="sr-Latn-RS" sz="2600">
                <a:solidFill>
                  <a:srgbClr val="00B0F0"/>
                </a:solidFill>
                <a:effectLst/>
                <a:latin typeface="Arial" panose="020B0604020202020204" pitchFamily="34" charset="0"/>
                <a:cs typeface="Arial" panose="020B0604020202020204" pitchFamily="34" charset="0"/>
              </a:rPr>
              <a:t>:</a:t>
            </a:r>
            <a:r>
              <a:rPr lang="en-GB" sz="2600">
                <a:solidFill>
                  <a:srgbClr val="00B0F0"/>
                </a:solidFill>
                <a:effectLst/>
                <a:latin typeface="Arial" panose="020B0604020202020204" pitchFamily="34" charset="0"/>
                <a:cs typeface="Arial" panose="020B0604020202020204" pitchFamily="34" charset="0"/>
              </a:rPr>
              <a:t> </a:t>
            </a:r>
            <a:r>
              <a:rPr lang="sr-Cyrl-RS" sz="2600">
                <a:solidFill>
                  <a:srgbClr val="00B0F0"/>
                </a:solidFill>
                <a:effectLst/>
                <a:latin typeface="Arial" panose="020B0604020202020204" pitchFamily="34" charset="0"/>
                <a:cs typeface="Arial" panose="020B0604020202020204" pitchFamily="34" charset="0"/>
              </a:rPr>
              <a:t>		</a:t>
            </a:r>
            <a:r>
              <a:rPr lang="en-GB" sz="2600">
                <a:solidFill>
                  <a:srgbClr val="00B0F0"/>
                </a:solidFill>
                <a:effectLst/>
                <a:latin typeface="Arial" panose="020B0604020202020204" pitchFamily="34" charset="0"/>
                <a:cs typeface="Arial" panose="020B0604020202020204" pitchFamily="34" charset="0"/>
              </a:rPr>
              <a:t>frequent ulcer disease.</a:t>
            </a:r>
          </a:p>
          <a:p>
            <a:endParaRPr lang="en-GB" sz="2600" b="1">
              <a:solidFill>
                <a:srgbClr val="00B0F0"/>
              </a:solidFill>
              <a:effectLst/>
              <a:latin typeface="Arial" panose="020B0604020202020204" pitchFamily="34" charset="0"/>
              <a:cs typeface="Arial" panose="020B0604020202020204" pitchFamily="34" charset="0"/>
            </a:endParaRPr>
          </a:p>
          <a:p>
            <a:r>
              <a:rPr lang="en-GB" sz="2600">
                <a:solidFill>
                  <a:srgbClr val="00B0F0"/>
                </a:solidFill>
                <a:effectLst/>
                <a:latin typeface="Arial" panose="020B0604020202020204" pitchFamily="34" charset="0"/>
                <a:cs typeface="Arial" panose="020B0604020202020204" pitchFamily="34" charset="0"/>
              </a:rPr>
              <a:t>The prognosis of HPS depends a lot on the dominant coronary artery. If it is dominant on the right, the prognosis is better.</a:t>
            </a:r>
            <a:endParaRPr lang="sr-Cyrl-CS" sz="2600">
              <a:effectLst/>
              <a:latin typeface="Arial" panose="020B0604020202020204" pitchFamily="34" charset="0"/>
              <a:cs typeface="Arial" panose="020B0604020202020204" pitchFamily="34" charset="0"/>
            </a:endParaRPr>
          </a:p>
          <a:p>
            <a:endParaRPr lang="sr-Cyrl-CS"/>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743" y="0"/>
            <a:ext cx="8258204" cy="1132732"/>
          </a:xfrm>
        </p:spPr>
        <p:txBody>
          <a:bodyPr>
            <a:noAutofit/>
          </a:bodyPr>
          <a:lstStyle/>
          <a:p>
            <a:pPr algn="ctr"/>
            <a:r>
              <a:rPr lang="sr-Cyrl-CS" sz="3600" b="1">
                <a:solidFill>
                  <a:srgbClr val="FF0000"/>
                </a:solidFill>
              </a:rPr>
              <a:t/>
            </a:r>
            <a:br>
              <a:rPr lang="sr-Cyrl-CS" sz="3600" b="1">
                <a:solidFill>
                  <a:srgbClr val="FF0000"/>
                </a:solidFill>
              </a:rPr>
            </a:br>
            <a:r>
              <a:rPr lang="en-US" sz="2800" b="1">
                <a:solidFill>
                  <a:srgbClr val="FF0000"/>
                </a:solidFill>
                <a:effectLst/>
              </a:rPr>
              <a:t>PATHOLOGICAL MORPHOLOGY OF SYSTEMIC ARTERIAL HYPERTENSION</a:t>
            </a:r>
            <a:endParaRPr lang="sr-Cyrl-CS" sz="2800" b="1">
              <a:solidFill>
                <a:srgbClr val="FF0000"/>
              </a:solidFill>
              <a:effectLst/>
            </a:endParaRPr>
          </a:p>
        </p:txBody>
      </p:sp>
      <p:sp>
        <p:nvSpPr>
          <p:cNvPr id="3" name="Content Placeholder 2"/>
          <p:cNvSpPr>
            <a:spLocks noGrp="1"/>
          </p:cNvSpPr>
          <p:nvPr>
            <p:ph idx="1"/>
          </p:nvPr>
        </p:nvSpPr>
        <p:spPr>
          <a:xfrm>
            <a:off x="457200" y="1285860"/>
            <a:ext cx="8229600" cy="5038740"/>
          </a:xfrm>
        </p:spPr>
        <p:txBody>
          <a:bodyPr>
            <a:normAutofit fontScale="92500" lnSpcReduction="10000"/>
          </a:bodyPr>
          <a:lstStyle/>
          <a:p>
            <a:endParaRPr lang="sr-Latn-CS" sz="3200">
              <a:latin typeface="+mj-lt"/>
            </a:endParaRPr>
          </a:p>
          <a:p>
            <a:r>
              <a:rPr lang="en-US" sz="3200">
                <a:effectLst/>
                <a:latin typeface="Arial" panose="020B0604020202020204" pitchFamily="34" charset="0"/>
                <a:cs typeface="Arial" panose="020B0604020202020204" pitchFamily="34" charset="0"/>
              </a:rPr>
              <a:t>Hypertension is a major health problem due to its high frequency, severe consequences, and long-term asymptomatic course.</a:t>
            </a:r>
          </a:p>
          <a:p>
            <a:r>
              <a:rPr lang="en-US" sz="3200">
                <a:effectLst/>
                <a:latin typeface="Arial" panose="020B0604020202020204" pitchFamily="34" charset="0"/>
                <a:cs typeface="Arial" panose="020B0604020202020204" pitchFamily="34" charset="0"/>
              </a:rPr>
              <a:t>It is one of the most significant risk factors for ischemic heart disease (coronary disease), cerebrovascular insults, congestive heart failure (hypertensive heart disease), aortic dissection and renal failure.</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772967393"/>
              </p:ext>
            </p:extLst>
          </p:nvPr>
        </p:nvGraphicFramePr>
        <p:xfrm>
          <a:off x="214282" y="928670"/>
          <a:ext cx="8750206" cy="5637870"/>
        </p:xfrm>
        <a:graphic>
          <a:graphicData uri="http://schemas.openxmlformats.org/drawingml/2006/table">
            <a:tbl>
              <a:tblPr/>
              <a:tblGrid>
                <a:gridCol w="4632633">
                  <a:extLst>
                    <a:ext uri="{9D8B030D-6E8A-4147-A177-3AD203B41FA5}">
                      <a16:colId xmlns="" xmlns:a16="http://schemas.microsoft.com/office/drawing/2014/main" val="20000"/>
                    </a:ext>
                  </a:extLst>
                </a:gridCol>
                <a:gridCol w="4117573">
                  <a:extLst>
                    <a:ext uri="{9D8B030D-6E8A-4147-A177-3AD203B41FA5}">
                      <a16:colId xmlns="" xmlns:a16="http://schemas.microsoft.com/office/drawing/2014/main" val="20001"/>
                    </a:ext>
                  </a:extLst>
                </a:gridCol>
              </a:tblGrid>
              <a:tr h="973042">
                <a:tc>
                  <a:txBody>
                    <a:bodyPr/>
                    <a:lstStyle/>
                    <a:p>
                      <a:pPr algn="ctr">
                        <a:spcAft>
                          <a:spcPts val="0"/>
                        </a:spcAft>
                      </a:pPr>
                      <a:r>
                        <a:rPr lang="en-GB" sz="2400" b="1">
                          <a:solidFill>
                            <a:srgbClr val="FF0000"/>
                          </a:solidFill>
                          <a:latin typeface="+mj-lt"/>
                          <a:ea typeface="Times New Roman"/>
                          <a:cs typeface="Times New Roman"/>
                        </a:rPr>
                        <a:t>BLOOD PRESSURE VALUES (mm Hg)</a:t>
                      </a:r>
                      <a:endParaRPr lang="sr-Cyrl-CS" sz="2400">
                        <a:latin typeface="+mj-lt"/>
                        <a:ea typeface="Times New Roman"/>
                        <a:cs typeface="Times New Roman"/>
                      </a:endParaRPr>
                    </a:p>
                  </a:txBody>
                  <a:tcPr marL="68580" marR="68580" marT="0" marB="0">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pattFill prst="pct20">
                      <a:fgClr>
                        <a:srgbClr val="000000"/>
                      </a:fgClr>
                      <a:bgClr>
                        <a:srgbClr val="DFDFDF"/>
                      </a:bgClr>
                    </a:pattFill>
                  </a:tcPr>
                </a:tc>
                <a:tc>
                  <a:txBody>
                    <a:bodyPr/>
                    <a:lstStyle/>
                    <a:p>
                      <a:pPr algn="ctr">
                        <a:spcAft>
                          <a:spcPts val="0"/>
                        </a:spcAft>
                      </a:pPr>
                      <a:r>
                        <a:rPr lang="en-GB" sz="2400" b="1">
                          <a:solidFill>
                            <a:srgbClr val="FF0000"/>
                          </a:solidFill>
                          <a:latin typeface="+mj-lt"/>
                          <a:ea typeface="Times New Roman"/>
                          <a:cs typeface="Times New Roman"/>
                        </a:rPr>
                        <a:t>CATEGORY</a:t>
                      </a:r>
                      <a:endParaRPr lang="sr-Cyrl-CS" sz="2400">
                        <a:latin typeface="+mj-lt"/>
                        <a:ea typeface="Times New Roman"/>
                        <a:cs typeface="Times New Roman"/>
                      </a:endParaRPr>
                    </a:p>
                  </a:txBody>
                  <a:tcPr marL="68580" marR="68580" marT="0" marB="0">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pattFill prst="pct20">
                      <a:fgClr>
                        <a:srgbClr val="000000"/>
                      </a:fgClr>
                      <a:bgClr>
                        <a:srgbClr val="DFDFDF"/>
                      </a:bgClr>
                    </a:pattFill>
                  </a:tcPr>
                </a:tc>
                <a:extLst>
                  <a:ext uri="{0D108BD9-81ED-4DB2-BD59-A6C34878D82A}">
                    <a16:rowId xmlns="" xmlns:a16="http://schemas.microsoft.com/office/drawing/2014/main" val="10000"/>
                  </a:ext>
                </a:extLst>
              </a:tr>
              <a:tr h="4664828">
                <a:tc>
                  <a:txBody>
                    <a:bodyPr/>
                    <a:lstStyle/>
                    <a:p>
                      <a:pPr algn="just">
                        <a:spcAft>
                          <a:spcPts val="0"/>
                        </a:spcAft>
                      </a:pPr>
                      <a:r>
                        <a:rPr lang="en-GB" sz="2000" b="0">
                          <a:solidFill>
                            <a:srgbClr val="FF0000"/>
                          </a:solidFill>
                          <a:latin typeface="+mj-lt"/>
                        </a:rPr>
                        <a:t>Diastoli</a:t>
                      </a:r>
                      <a:r>
                        <a:rPr lang="sr-Latn-RS" sz="2000" b="0">
                          <a:solidFill>
                            <a:srgbClr val="FF0000"/>
                          </a:solidFill>
                          <a:latin typeface="+mj-lt"/>
                        </a:rPr>
                        <a:t>c</a:t>
                      </a:r>
                      <a:endParaRPr lang="sr-Cyrl-CS" sz="2000" b="1">
                        <a:latin typeface="+mj-lt"/>
                      </a:endParaRPr>
                    </a:p>
                    <a:p>
                      <a:pPr algn="just">
                        <a:spcAft>
                          <a:spcPts val="0"/>
                        </a:spcAft>
                      </a:pPr>
                      <a:r>
                        <a:rPr lang="en-GB" sz="2000" b="1">
                          <a:solidFill>
                            <a:srgbClr val="FFFF00"/>
                          </a:solidFill>
                          <a:latin typeface="+mj-lt"/>
                          <a:ea typeface="Times New Roman"/>
                          <a:cs typeface="Times New Roman"/>
                          <a:sym typeface="Symbol"/>
                        </a:rPr>
                        <a:t></a:t>
                      </a:r>
                      <a:r>
                        <a:rPr lang="en-GB" sz="2000" b="1">
                          <a:solidFill>
                            <a:srgbClr val="FFFF00"/>
                          </a:solidFill>
                          <a:latin typeface="+mj-lt"/>
                          <a:ea typeface="Times New Roman"/>
                          <a:cs typeface="Times New Roman"/>
                        </a:rPr>
                        <a:t>85</a:t>
                      </a:r>
                      <a:endParaRPr lang="sr-Cyrl-CS" sz="2000" b="1">
                        <a:solidFill>
                          <a:srgbClr val="FFFF00"/>
                        </a:solidFill>
                        <a:latin typeface="+mj-lt"/>
                        <a:ea typeface="Times New Roman"/>
                        <a:cs typeface="Times New Roman"/>
                      </a:endParaRPr>
                    </a:p>
                    <a:p>
                      <a:pPr algn="just">
                        <a:spcAft>
                          <a:spcPts val="0"/>
                        </a:spcAft>
                      </a:pPr>
                      <a:r>
                        <a:rPr lang="en-GB" sz="2000">
                          <a:latin typeface="+mj-lt"/>
                          <a:ea typeface="Times New Roman"/>
                          <a:cs typeface="Times New Roman"/>
                        </a:rPr>
                        <a:t>85-89</a:t>
                      </a:r>
                      <a:endParaRPr lang="sr-Cyrl-CS" sz="2000">
                        <a:latin typeface="+mj-lt"/>
                        <a:ea typeface="Times New Roman"/>
                        <a:cs typeface="Times New Roman"/>
                      </a:endParaRPr>
                    </a:p>
                    <a:p>
                      <a:pPr algn="just">
                        <a:spcAft>
                          <a:spcPts val="0"/>
                        </a:spcAft>
                      </a:pPr>
                      <a:r>
                        <a:rPr lang="en-GB" sz="2000">
                          <a:latin typeface="+mj-lt"/>
                          <a:ea typeface="Times New Roman"/>
                          <a:cs typeface="Times New Roman"/>
                        </a:rPr>
                        <a:t>90-104</a:t>
                      </a:r>
                      <a:endParaRPr lang="sr-Cyrl-CS" sz="2000">
                        <a:latin typeface="+mj-lt"/>
                        <a:ea typeface="Times New Roman"/>
                        <a:cs typeface="Times New Roman"/>
                      </a:endParaRPr>
                    </a:p>
                    <a:p>
                      <a:pPr algn="just">
                        <a:spcAft>
                          <a:spcPts val="0"/>
                        </a:spcAft>
                      </a:pPr>
                      <a:r>
                        <a:rPr lang="en-GB" sz="2000">
                          <a:latin typeface="+mj-lt"/>
                          <a:ea typeface="Times New Roman"/>
                          <a:cs typeface="Times New Roman"/>
                        </a:rPr>
                        <a:t>105-114</a:t>
                      </a:r>
                      <a:endParaRPr lang="sr-Cyrl-CS" sz="2000">
                        <a:latin typeface="+mj-lt"/>
                        <a:ea typeface="Times New Roman"/>
                        <a:cs typeface="Times New Roman"/>
                      </a:endParaRPr>
                    </a:p>
                    <a:p>
                      <a:pPr algn="just">
                        <a:spcAft>
                          <a:spcPts val="0"/>
                        </a:spcAft>
                      </a:pPr>
                      <a:r>
                        <a:rPr lang="en-GB" sz="2000">
                          <a:latin typeface="+mj-lt"/>
                          <a:ea typeface="Times New Roman"/>
                          <a:cs typeface="Times New Roman"/>
                          <a:sym typeface="Symbol"/>
                        </a:rPr>
                        <a:t></a:t>
                      </a:r>
                      <a:r>
                        <a:rPr lang="en-GB" sz="2000">
                          <a:latin typeface="+mj-lt"/>
                          <a:ea typeface="Times New Roman"/>
                          <a:cs typeface="Times New Roman"/>
                        </a:rPr>
                        <a:t>115</a:t>
                      </a:r>
                      <a:endParaRPr lang="sr-Cyrl-CS" sz="2000">
                        <a:latin typeface="+mj-lt"/>
                        <a:ea typeface="Times New Roman"/>
                        <a:cs typeface="Times New Roman"/>
                      </a:endParaRPr>
                    </a:p>
                    <a:p>
                      <a:pPr algn="just">
                        <a:spcAft>
                          <a:spcPts val="0"/>
                        </a:spcAft>
                      </a:pPr>
                      <a:r>
                        <a:rPr lang="en-GB" sz="1800">
                          <a:solidFill>
                            <a:srgbClr val="FF0000"/>
                          </a:solidFill>
                          <a:latin typeface="+mj-lt"/>
                          <a:ea typeface="Times New Roman"/>
                          <a:cs typeface="Times New Roman"/>
                        </a:rPr>
                        <a:t>S</a:t>
                      </a:r>
                      <a:r>
                        <a:rPr lang="sr-Latn-RS" sz="1800">
                          <a:solidFill>
                            <a:srgbClr val="FF0000"/>
                          </a:solidFill>
                          <a:latin typeface="+mj-lt"/>
                          <a:ea typeface="Times New Roman"/>
                          <a:cs typeface="Times New Roman"/>
                        </a:rPr>
                        <a:t>y</a:t>
                      </a:r>
                      <a:r>
                        <a:rPr lang="en-GB" sz="1800">
                          <a:solidFill>
                            <a:srgbClr val="FF0000"/>
                          </a:solidFill>
                          <a:latin typeface="+mj-lt"/>
                          <a:ea typeface="Times New Roman"/>
                          <a:cs typeface="Times New Roman"/>
                        </a:rPr>
                        <a:t>stoli</a:t>
                      </a:r>
                      <a:r>
                        <a:rPr lang="sr-Latn-RS" sz="1800">
                          <a:solidFill>
                            <a:srgbClr val="FF0000"/>
                          </a:solidFill>
                          <a:latin typeface="+mj-lt"/>
                          <a:ea typeface="Times New Roman"/>
                          <a:cs typeface="Times New Roman"/>
                        </a:rPr>
                        <a:t>c</a:t>
                      </a:r>
                      <a:r>
                        <a:rPr lang="en-GB" sz="1800">
                          <a:solidFill>
                            <a:srgbClr val="FF0000"/>
                          </a:solidFill>
                          <a:latin typeface="+mj-lt"/>
                          <a:ea typeface="Times New Roman"/>
                          <a:cs typeface="Times New Roman"/>
                        </a:rPr>
                        <a:t>,</a:t>
                      </a:r>
                      <a:r>
                        <a:rPr lang="sr-Latn-RS" sz="1800">
                          <a:solidFill>
                            <a:srgbClr val="FF0000"/>
                          </a:solidFill>
                          <a:latin typeface="+mj-lt"/>
                          <a:ea typeface="Times New Roman"/>
                          <a:cs typeface="Times New Roman"/>
                        </a:rPr>
                        <a:t> when the </a:t>
                      </a:r>
                      <a:r>
                        <a:rPr lang="en-GB" sz="1800">
                          <a:solidFill>
                            <a:srgbClr val="FF0000"/>
                          </a:solidFill>
                          <a:latin typeface="+mj-lt"/>
                          <a:ea typeface="Times New Roman"/>
                          <a:cs typeface="Times New Roman"/>
                        </a:rPr>
                        <a:t>diastoli</a:t>
                      </a:r>
                      <a:r>
                        <a:rPr lang="sr-Latn-RS" sz="1800">
                          <a:solidFill>
                            <a:srgbClr val="FF0000"/>
                          </a:solidFill>
                          <a:latin typeface="+mj-lt"/>
                          <a:ea typeface="Times New Roman"/>
                          <a:cs typeface="Times New Roman"/>
                        </a:rPr>
                        <a:t>c</a:t>
                      </a:r>
                      <a:r>
                        <a:rPr lang="en-GB" sz="1800">
                          <a:solidFill>
                            <a:srgbClr val="FF0000"/>
                          </a:solidFill>
                          <a:latin typeface="+mj-lt"/>
                          <a:ea typeface="Times New Roman"/>
                          <a:cs typeface="Times New Roman"/>
                        </a:rPr>
                        <a:t> </a:t>
                      </a:r>
                      <a:r>
                        <a:rPr lang="en-GB" sz="1800">
                          <a:solidFill>
                            <a:srgbClr val="FF0000"/>
                          </a:solidFill>
                          <a:latin typeface="+mj-lt"/>
                          <a:ea typeface="Times New Roman"/>
                          <a:cs typeface="Times New Roman"/>
                          <a:sym typeface="Symbol"/>
                        </a:rPr>
                        <a:t></a:t>
                      </a:r>
                      <a:r>
                        <a:rPr lang="en-GB" sz="1800">
                          <a:solidFill>
                            <a:srgbClr val="FF0000"/>
                          </a:solidFill>
                          <a:latin typeface="+mj-lt"/>
                          <a:ea typeface="Times New Roman"/>
                          <a:cs typeface="Times New Roman"/>
                        </a:rPr>
                        <a:t>90mmHg</a:t>
                      </a:r>
                      <a:endParaRPr lang="sr-Cyrl-CS" sz="1800">
                        <a:latin typeface="+mj-lt"/>
                        <a:ea typeface="Times New Roman"/>
                        <a:cs typeface="Times New Roman"/>
                      </a:endParaRPr>
                    </a:p>
                    <a:p>
                      <a:pPr algn="just">
                        <a:spcAft>
                          <a:spcPts val="0"/>
                        </a:spcAft>
                      </a:pPr>
                      <a:r>
                        <a:rPr lang="en-GB" sz="2000" b="1">
                          <a:solidFill>
                            <a:srgbClr val="FFFF00"/>
                          </a:solidFill>
                          <a:latin typeface="+mj-lt"/>
                          <a:ea typeface="Times New Roman"/>
                          <a:cs typeface="Times New Roman"/>
                          <a:sym typeface="Symbol"/>
                        </a:rPr>
                        <a:t></a:t>
                      </a:r>
                      <a:r>
                        <a:rPr lang="en-GB" sz="2000" b="1">
                          <a:solidFill>
                            <a:srgbClr val="FFFF00"/>
                          </a:solidFill>
                          <a:latin typeface="+mj-lt"/>
                          <a:ea typeface="Times New Roman"/>
                          <a:cs typeface="Times New Roman"/>
                        </a:rPr>
                        <a:t>140</a:t>
                      </a:r>
                      <a:endParaRPr lang="sr-Cyrl-CS" sz="2000" b="1">
                        <a:solidFill>
                          <a:srgbClr val="FFFF00"/>
                        </a:solidFill>
                        <a:latin typeface="+mj-lt"/>
                        <a:ea typeface="Times New Roman"/>
                        <a:cs typeface="Times New Roman"/>
                      </a:endParaRPr>
                    </a:p>
                    <a:p>
                      <a:pPr algn="just">
                        <a:spcAft>
                          <a:spcPts val="0"/>
                        </a:spcAft>
                      </a:pPr>
                      <a:r>
                        <a:rPr lang="en-GB" sz="2000">
                          <a:latin typeface="+mj-lt"/>
                          <a:ea typeface="Times New Roman"/>
                          <a:cs typeface="Times New Roman"/>
                        </a:rPr>
                        <a:t>140-159</a:t>
                      </a:r>
                      <a:endParaRPr lang="sr-Cyrl-CS" sz="2000">
                        <a:latin typeface="+mj-lt"/>
                        <a:ea typeface="Times New Roman"/>
                        <a:cs typeface="Times New Roman"/>
                      </a:endParaRPr>
                    </a:p>
                    <a:p>
                      <a:pPr algn="just">
                        <a:spcAft>
                          <a:spcPts val="0"/>
                        </a:spcAft>
                      </a:pPr>
                      <a:endParaRPr lang="sr-Cyrl-CS" sz="2000">
                        <a:latin typeface="+mj-lt"/>
                        <a:ea typeface="Times New Roman"/>
                        <a:cs typeface="Times New Roman"/>
                        <a:sym typeface="Symbol"/>
                      </a:endParaRPr>
                    </a:p>
                    <a:p>
                      <a:pPr algn="just">
                        <a:spcAft>
                          <a:spcPts val="0"/>
                        </a:spcAft>
                      </a:pPr>
                      <a:r>
                        <a:rPr lang="en-GB" sz="2000">
                          <a:latin typeface="+mj-lt"/>
                          <a:ea typeface="Times New Roman"/>
                          <a:cs typeface="Times New Roman"/>
                          <a:sym typeface="Symbol"/>
                        </a:rPr>
                        <a:t></a:t>
                      </a:r>
                      <a:r>
                        <a:rPr lang="en-GB" sz="2000">
                          <a:latin typeface="+mj-lt"/>
                          <a:ea typeface="Times New Roman"/>
                          <a:cs typeface="Times New Roman"/>
                        </a:rPr>
                        <a:t>160</a:t>
                      </a:r>
                      <a:endParaRPr lang="sr-Cyrl-CS" sz="2000">
                        <a:latin typeface="+mj-lt"/>
                        <a:ea typeface="Times New Roman"/>
                        <a:cs typeface="Times New Roman"/>
                      </a:endParaRPr>
                    </a:p>
                  </a:txBody>
                  <a:tcPr marL="68580" marR="68580" marT="0" marB="0">
                    <a:lnL>
                      <a:noFill/>
                    </a:lnL>
                    <a:lnR>
                      <a:noFill/>
                    </a:lnR>
                    <a:lnT w="12700" cap="flat" cmpd="sng" algn="ctr">
                      <a:solidFill>
                        <a:srgbClr val="008000"/>
                      </a:solidFill>
                      <a:prstDash val="solid"/>
                      <a:round/>
                      <a:headEnd type="none" w="med" len="med"/>
                      <a:tailEnd type="none" w="med" len="med"/>
                    </a:lnT>
                    <a:lnB w="19050" cap="flat" cmpd="sng" algn="ctr">
                      <a:solidFill>
                        <a:srgbClr val="008000"/>
                      </a:solidFill>
                      <a:prstDash val="solid"/>
                      <a:round/>
                      <a:headEnd type="none" w="med" len="med"/>
                      <a:tailEnd type="none" w="med" len="med"/>
                    </a:lnB>
                  </a:tcPr>
                </a:tc>
                <a:tc>
                  <a:txBody>
                    <a:bodyPr/>
                    <a:lstStyle/>
                    <a:p>
                      <a:pPr algn="just">
                        <a:spcAft>
                          <a:spcPts val="0"/>
                        </a:spcAft>
                      </a:pPr>
                      <a:endParaRPr lang="en-GB" sz="2000">
                        <a:latin typeface="+mj-lt"/>
                        <a:ea typeface="Times New Roman"/>
                        <a:cs typeface="Times New Roman"/>
                      </a:endParaRPr>
                    </a:p>
                    <a:p>
                      <a:pPr algn="just">
                        <a:spcAft>
                          <a:spcPts val="0"/>
                        </a:spcAft>
                      </a:pPr>
                      <a:r>
                        <a:rPr lang="en-GB" sz="2000">
                          <a:latin typeface="Arial" panose="020B0604020202020204" pitchFamily="34" charset="0"/>
                          <a:ea typeface="Times New Roman"/>
                          <a:cs typeface="Arial" panose="020B0604020202020204" pitchFamily="34" charset="0"/>
                        </a:rPr>
                        <a:t>Normal blood pressure</a:t>
                      </a:r>
                    </a:p>
                    <a:p>
                      <a:pPr algn="just">
                        <a:spcAft>
                          <a:spcPts val="0"/>
                        </a:spcAft>
                      </a:pPr>
                      <a:r>
                        <a:rPr lang="en-GB" sz="2000">
                          <a:latin typeface="Arial" panose="020B0604020202020204" pitchFamily="34" charset="0"/>
                          <a:ea typeface="Times New Roman"/>
                          <a:cs typeface="Arial" panose="020B0604020202020204" pitchFamily="34" charset="0"/>
                        </a:rPr>
                        <a:t>High-normal pressure</a:t>
                      </a:r>
                    </a:p>
                    <a:p>
                      <a:pPr algn="just">
                        <a:spcAft>
                          <a:spcPts val="0"/>
                        </a:spcAft>
                      </a:pPr>
                      <a:r>
                        <a:rPr lang="en-GB" sz="2000">
                          <a:latin typeface="Arial" panose="020B0604020202020204" pitchFamily="34" charset="0"/>
                          <a:ea typeface="Times New Roman"/>
                          <a:cs typeface="Arial" panose="020B0604020202020204" pitchFamily="34" charset="0"/>
                        </a:rPr>
                        <a:t>Mild hypertension</a:t>
                      </a:r>
                    </a:p>
                    <a:p>
                      <a:pPr algn="just">
                        <a:spcAft>
                          <a:spcPts val="0"/>
                        </a:spcAft>
                      </a:pPr>
                      <a:r>
                        <a:rPr lang="en-GB" sz="2000">
                          <a:latin typeface="Arial" panose="020B0604020202020204" pitchFamily="34" charset="0"/>
                          <a:ea typeface="Times New Roman"/>
                          <a:cs typeface="Arial" panose="020B0604020202020204" pitchFamily="34" charset="0"/>
                        </a:rPr>
                        <a:t>Moderate hypertension</a:t>
                      </a:r>
                    </a:p>
                    <a:p>
                      <a:pPr algn="just">
                        <a:spcAft>
                          <a:spcPts val="0"/>
                        </a:spcAft>
                      </a:pPr>
                      <a:r>
                        <a:rPr lang="en-GB" sz="2000">
                          <a:latin typeface="Arial" panose="020B0604020202020204" pitchFamily="34" charset="0"/>
                          <a:ea typeface="Times New Roman"/>
                          <a:cs typeface="Arial" panose="020B0604020202020204" pitchFamily="34" charset="0"/>
                        </a:rPr>
                        <a:t>Severe hypertension</a:t>
                      </a:r>
                    </a:p>
                    <a:p>
                      <a:pPr algn="just">
                        <a:spcAft>
                          <a:spcPts val="0"/>
                        </a:spcAft>
                      </a:pPr>
                      <a:endParaRPr lang="en-GB" sz="2000">
                        <a:latin typeface="Arial" panose="020B0604020202020204" pitchFamily="34" charset="0"/>
                        <a:ea typeface="Times New Roman"/>
                        <a:cs typeface="Arial" panose="020B0604020202020204" pitchFamily="34" charset="0"/>
                      </a:endParaRPr>
                    </a:p>
                    <a:p>
                      <a:pPr algn="just">
                        <a:spcAft>
                          <a:spcPts val="0"/>
                        </a:spcAft>
                      </a:pPr>
                      <a:r>
                        <a:rPr lang="en-GB" sz="2000">
                          <a:latin typeface="Arial" panose="020B0604020202020204" pitchFamily="34" charset="0"/>
                          <a:ea typeface="Times New Roman"/>
                          <a:cs typeface="Arial" panose="020B0604020202020204" pitchFamily="34" charset="0"/>
                        </a:rPr>
                        <a:t>Normal blood pressure</a:t>
                      </a:r>
                    </a:p>
                    <a:p>
                      <a:pPr algn="just">
                        <a:spcAft>
                          <a:spcPts val="0"/>
                        </a:spcAft>
                      </a:pPr>
                      <a:r>
                        <a:rPr lang="en-GB" sz="2000">
                          <a:latin typeface="Arial" panose="020B0604020202020204" pitchFamily="34" charset="0"/>
                          <a:ea typeface="Times New Roman"/>
                          <a:cs typeface="Arial" panose="020B0604020202020204" pitchFamily="34" charset="0"/>
                        </a:rPr>
                        <a:t>Borderline isolated systolic</a:t>
                      </a:r>
                    </a:p>
                    <a:p>
                      <a:pPr algn="just">
                        <a:spcAft>
                          <a:spcPts val="0"/>
                        </a:spcAft>
                      </a:pPr>
                      <a:r>
                        <a:rPr lang="en-GB" sz="2000">
                          <a:latin typeface="Arial" panose="020B0604020202020204" pitchFamily="34" charset="0"/>
                          <a:ea typeface="Times New Roman"/>
                          <a:cs typeface="Arial" panose="020B0604020202020204" pitchFamily="34" charset="0"/>
                        </a:rPr>
                        <a:t>hypertension</a:t>
                      </a:r>
                    </a:p>
                    <a:p>
                      <a:pPr algn="just">
                        <a:spcAft>
                          <a:spcPts val="0"/>
                        </a:spcAft>
                      </a:pPr>
                      <a:r>
                        <a:rPr lang="en-GB" sz="2000">
                          <a:latin typeface="Arial" panose="020B0604020202020204" pitchFamily="34" charset="0"/>
                          <a:ea typeface="Times New Roman"/>
                          <a:cs typeface="Arial" panose="020B0604020202020204" pitchFamily="34" charset="0"/>
                        </a:rPr>
                        <a:t>Isolated systolic</a:t>
                      </a:r>
                    </a:p>
                    <a:p>
                      <a:pPr algn="just">
                        <a:spcAft>
                          <a:spcPts val="0"/>
                        </a:spcAft>
                      </a:pPr>
                      <a:r>
                        <a:rPr lang="en-GB" sz="2000">
                          <a:latin typeface="Arial" panose="020B0604020202020204" pitchFamily="34" charset="0"/>
                          <a:ea typeface="Times New Roman"/>
                          <a:cs typeface="Arial" panose="020B0604020202020204" pitchFamily="34" charset="0"/>
                        </a:rPr>
                        <a:t>hypertension</a:t>
                      </a:r>
                      <a:endParaRPr lang="sr-Cyrl-CS" sz="2000">
                        <a:latin typeface="Arial" panose="020B0604020202020204" pitchFamily="34" charset="0"/>
                        <a:ea typeface="Times New Roman"/>
                        <a:cs typeface="Arial" panose="020B0604020202020204" pitchFamily="34" charset="0"/>
                      </a:endParaRPr>
                    </a:p>
                  </a:txBody>
                  <a:tcPr marL="68580" marR="68580" marT="0" marB="0">
                    <a:lnL>
                      <a:noFill/>
                    </a:lnL>
                    <a:lnR>
                      <a:noFill/>
                    </a:lnR>
                    <a:lnT w="12700" cap="flat" cmpd="sng" algn="ctr">
                      <a:solidFill>
                        <a:srgbClr val="008000"/>
                      </a:solidFill>
                      <a:prstDash val="solid"/>
                      <a:round/>
                      <a:headEnd type="none" w="med" len="med"/>
                      <a:tailEnd type="none" w="med" len="med"/>
                    </a:lnT>
                    <a:lnB w="19050" cap="flat" cmpd="sng" algn="ctr">
                      <a:solidFill>
                        <a:srgbClr val="008000"/>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
        <p:nvSpPr>
          <p:cNvPr id="1025" name="Rectangle 1"/>
          <p:cNvSpPr>
            <a:spLocks noChangeArrowheads="1"/>
          </p:cNvSpPr>
          <p:nvPr/>
        </p:nvSpPr>
        <p:spPr bwMode="auto">
          <a:xfrm>
            <a:off x="-227476" y="0"/>
            <a:ext cx="7448065" cy="538609"/>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Calibri"/>
                <a:ea typeface="Times New Roman" pitchFamily="18" charset="0"/>
                <a:cs typeface="Times New Roman" pitchFamily="18" charset="0"/>
              </a:rPr>
              <a:t>Classification of blood pressure in adults</a:t>
            </a:r>
            <a:endParaRPr kumimoji="0" lang="sr-Cyrl-CS" sz="3200" b="0" i="0" u="none" strike="noStrike" kern="1200" cap="none" spc="0" normalizeH="0" baseline="0" noProof="0">
              <a:ln>
                <a:noFill/>
              </a:ln>
              <a:solidFill>
                <a:prstClr val="white"/>
              </a:solidFill>
              <a:effectLst/>
              <a:uLnTx/>
              <a:uFillTx/>
              <a:latin typeface="Calibri"/>
              <a:ea typeface="+mn-ea"/>
              <a:cs typeface="Arial" pitchFamily="34" charset="0"/>
            </a:endParaRPr>
          </a:p>
        </p:txBody>
      </p:sp>
      <p:sp>
        <p:nvSpPr>
          <p:cNvPr id="3" name="TextBox 2"/>
          <p:cNvSpPr txBox="1"/>
          <p:nvPr/>
        </p:nvSpPr>
        <p:spPr>
          <a:xfrm>
            <a:off x="179512" y="5580529"/>
            <a:ext cx="8657755" cy="95410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FFFF00"/>
                </a:solidFill>
                <a:effectLst/>
                <a:uLnTx/>
                <a:uFillTx/>
                <a:latin typeface="Calibri"/>
                <a:ea typeface="+mn-ea"/>
                <a:cs typeface="+mn-cs"/>
              </a:rPr>
              <a:t>The latest criteria of cardiologists is that everything is over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FFFF00"/>
                </a:solidFill>
                <a:effectLst/>
                <a:uLnTx/>
                <a:uFillTx/>
                <a:latin typeface="Calibri"/>
                <a:ea typeface="+mn-ea"/>
                <a:cs typeface="+mn-cs"/>
              </a:rPr>
              <a:t>120/80 hypertension</a:t>
            </a:r>
            <a:endParaRPr kumimoji="0" lang="sr-Cyrl-CS" sz="2800" b="0" i="0" u="none" strike="noStrike" kern="1200" cap="none" spc="0" normalizeH="0" baseline="0" noProof="0">
              <a:ln>
                <a:noFill/>
              </a:ln>
              <a:solidFill>
                <a:srgbClr val="FFFF00"/>
              </a:solidFill>
              <a:effectLst/>
              <a:uLnTx/>
              <a:uFillTx/>
              <a:latin typeface="Calibri"/>
              <a:ea typeface="+mn-ea"/>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214290"/>
            <a:ext cx="8229600" cy="766438"/>
          </a:xfrm>
        </p:spPr>
        <p:txBody>
          <a:bodyPr/>
          <a:lstStyle/>
          <a:p>
            <a:r>
              <a:rPr lang="sr-Latn-RS" b="1">
                <a:solidFill>
                  <a:srgbClr val="FF0000"/>
                </a:solidFill>
              </a:rPr>
              <a:t>Complications of CHD</a:t>
            </a:r>
            <a:endParaRPr lang="sr-Cyrl-CS" b="1">
              <a:solidFill>
                <a:srgbClr val="FF0000"/>
              </a:solidFill>
            </a:endParaRPr>
          </a:p>
        </p:txBody>
      </p:sp>
      <p:sp>
        <p:nvSpPr>
          <p:cNvPr id="3" name="Content Placeholder 2"/>
          <p:cNvSpPr>
            <a:spLocks noGrp="1"/>
          </p:cNvSpPr>
          <p:nvPr>
            <p:ph idx="1"/>
          </p:nvPr>
        </p:nvSpPr>
        <p:spPr>
          <a:xfrm>
            <a:off x="342928" y="980728"/>
            <a:ext cx="8333528" cy="5591544"/>
          </a:xfrm>
        </p:spPr>
        <p:txBody>
          <a:bodyPr>
            <a:noAutofit/>
          </a:bodyPr>
          <a:lstStyle/>
          <a:p>
            <a:pPr marL="0">
              <a:spcBef>
                <a:spcPts val="0"/>
              </a:spcBef>
            </a:pPr>
            <a:r>
              <a:rPr lang="en-US">
                <a:latin typeface="Arial" panose="020B0604020202020204" pitchFamily="34" charset="0"/>
                <a:cs typeface="Arial" panose="020B0604020202020204" pitchFamily="34" charset="0"/>
              </a:rPr>
              <a:t>A large number of children with USM die in early childhood.</a:t>
            </a:r>
          </a:p>
          <a:p>
            <a:pPr marL="0">
              <a:spcBef>
                <a:spcPts val="0"/>
              </a:spcBef>
            </a:pPr>
            <a:r>
              <a:rPr lang="en-US">
                <a:latin typeface="Arial" panose="020B0604020202020204" pitchFamily="34" charset="0"/>
                <a:cs typeface="Arial" panose="020B0604020202020204" pitchFamily="34" charset="0"/>
              </a:rPr>
              <a:t>Club</a:t>
            </a:r>
            <a:r>
              <a:rPr lang="sr-Latn-RS">
                <a:latin typeface="Arial" panose="020B0604020202020204" pitchFamily="34" charset="0"/>
                <a:cs typeface="Arial" panose="020B0604020202020204" pitchFamily="34" charset="0"/>
              </a:rPr>
              <a:t>b</a:t>
            </a:r>
            <a:r>
              <a:rPr lang="en-US">
                <a:latin typeface="Arial" panose="020B0604020202020204" pitchFamily="34" charset="0"/>
                <a:cs typeface="Arial" panose="020B0604020202020204" pitchFamily="34" charset="0"/>
              </a:rPr>
              <a:t>ed fingers on hands and feet</a:t>
            </a:r>
          </a:p>
          <a:p>
            <a:pPr marL="0">
              <a:spcBef>
                <a:spcPts val="0"/>
              </a:spcBef>
            </a:pPr>
            <a:r>
              <a:rPr lang="sr-Latn-RS">
                <a:latin typeface="Arial" panose="020B0604020202020204" pitchFamily="34" charset="0"/>
                <a:cs typeface="Arial" panose="020B0604020202020204" pitchFamily="34" charset="0"/>
              </a:rPr>
              <a:t>Cyanosis</a:t>
            </a:r>
          </a:p>
          <a:p>
            <a:pPr marL="0">
              <a:spcBef>
                <a:spcPts val="0"/>
              </a:spcBef>
            </a:pPr>
            <a:r>
              <a:rPr lang="sr-Latn-RS">
                <a:latin typeface="Arial" panose="020B0604020202020204" pitchFamily="34" charset="0"/>
                <a:cs typeface="Arial" panose="020B0604020202020204" pitchFamily="34" charset="0"/>
              </a:rPr>
              <a:t>H</a:t>
            </a:r>
            <a:r>
              <a:rPr lang="en-US">
                <a:latin typeface="Arial" panose="020B0604020202020204" pitchFamily="34" charset="0"/>
                <a:cs typeface="Arial" panose="020B0604020202020204" pitchFamily="34" charset="0"/>
              </a:rPr>
              <a:t>ypertrophic osteoarthropathy and polycythemia</a:t>
            </a:r>
            <a:endParaRPr lang="sr-Latn-RS">
              <a:latin typeface="Arial" panose="020B0604020202020204" pitchFamily="34" charset="0"/>
              <a:cs typeface="Arial" panose="020B0604020202020204" pitchFamily="34" charset="0"/>
            </a:endParaRPr>
          </a:p>
          <a:p>
            <a:pPr marL="0">
              <a:spcBef>
                <a:spcPts val="0"/>
              </a:spcBef>
            </a:pPr>
            <a:r>
              <a:rPr lang="sr-Latn-RS">
                <a:latin typeface="Arial" panose="020B0604020202020204" pitchFamily="34" charset="0"/>
                <a:cs typeface="Arial" panose="020B0604020202020204" pitchFamily="34" charset="0"/>
              </a:rPr>
              <a:t>Cardiac failure</a:t>
            </a:r>
          </a:p>
          <a:p>
            <a:pPr marL="0">
              <a:spcBef>
                <a:spcPts val="0"/>
              </a:spcBef>
            </a:pPr>
            <a:r>
              <a:rPr lang="sr-Latn-RS">
                <a:latin typeface="Arial" panose="020B0604020202020204" pitchFamily="34" charset="0"/>
                <a:cs typeface="Arial" panose="020B0604020202020204" pitchFamily="34" charset="0"/>
              </a:rPr>
              <a:t>Pulmonary hypertension</a:t>
            </a:r>
            <a:endParaRPr lang="en-US">
              <a:latin typeface="Arial" panose="020B0604020202020204" pitchFamily="34" charset="0"/>
              <a:cs typeface="Arial" panose="020B0604020202020204" pitchFamily="34" charset="0"/>
            </a:endParaRPr>
          </a:p>
          <a:p>
            <a:pPr marL="0">
              <a:spcBef>
                <a:spcPts val="0"/>
              </a:spcBef>
            </a:pPr>
            <a:r>
              <a:rPr lang="en-US">
                <a:latin typeface="Arial" panose="020B0604020202020204" pitchFamily="34" charset="0"/>
                <a:cs typeface="Arial" panose="020B0604020202020204" pitchFamily="34" charset="0"/>
              </a:rPr>
              <a:t>Cerebral thrombi due to polycythemia, increased blood viscosity or due to more frequent infections and febrile dehydration.</a:t>
            </a:r>
          </a:p>
          <a:p>
            <a:pPr marL="0">
              <a:spcBef>
                <a:spcPts val="0"/>
              </a:spcBef>
            </a:pPr>
            <a:r>
              <a:rPr lang="en-US">
                <a:latin typeface="Arial" panose="020B0604020202020204" pitchFamily="34" charset="0"/>
                <a:cs typeface="Arial" panose="020B0604020202020204" pitchFamily="34" charset="0"/>
              </a:rPr>
              <a:t>Obstructive </a:t>
            </a:r>
            <a:r>
              <a:rPr lang="sr-Latn-RS">
                <a:latin typeface="Arial" panose="020B0604020202020204" pitchFamily="34" charset="0"/>
                <a:cs typeface="Arial" panose="020B0604020202020204" pitchFamily="34" charset="0"/>
              </a:rPr>
              <a:t>CHD</a:t>
            </a:r>
            <a:r>
              <a:rPr lang="en-US">
                <a:latin typeface="Arial" panose="020B0604020202020204" pitchFamily="34" charset="0"/>
                <a:cs typeface="Arial" panose="020B0604020202020204" pitchFamily="34" charset="0"/>
              </a:rPr>
              <a:t> with the creation of the so-called impact jets lead to the creation of post-stenotic dilatation lesions, with subsequent fibrosis (</a:t>
            </a:r>
            <a:r>
              <a:rPr lang="sr-Latn-RS">
                <a:latin typeface="Arial" panose="020B0604020202020204" pitchFamily="34" charset="0"/>
                <a:cs typeface="Arial" panose="020B0604020202020204" pitchFamily="34" charset="0"/>
              </a:rPr>
              <a:t>„</a:t>
            </a:r>
            <a:r>
              <a:rPr lang="en-US">
                <a:latin typeface="Arial" panose="020B0604020202020204" pitchFamily="34" charset="0"/>
                <a:cs typeface="Arial" panose="020B0604020202020204" pitchFamily="34" charset="0"/>
              </a:rPr>
              <a:t>jet</a:t>
            </a:r>
            <a:r>
              <a:rPr lang="sr-Latn-RS">
                <a:latin typeface="Arial" panose="020B0604020202020204" pitchFamily="34" charset="0"/>
                <a:cs typeface="Arial" panose="020B0604020202020204" pitchFamily="34" charset="0"/>
              </a:rPr>
              <a:t>“</a:t>
            </a:r>
            <a:r>
              <a:rPr lang="en-US">
                <a:latin typeface="Arial" panose="020B0604020202020204" pitchFamily="34" charset="0"/>
                <a:cs typeface="Arial" panose="020B0604020202020204" pitchFamily="34" charset="0"/>
              </a:rPr>
              <a:t> lesion), which are predilection sites for infection (infective endocarditis).</a:t>
            </a:r>
          </a:p>
          <a:p>
            <a:pPr marL="0">
              <a:spcBef>
                <a:spcPts val="0"/>
              </a:spcBef>
            </a:pPr>
            <a:r>
              <a:rPr lang="en-US">
                <a:latin typeface="Arial" panose="020B0604020202020204" pitchFamily="34" charset="0"/>
                <a:cs typeface="Arial" panose="020B0604020202020204" pitchFamily="34" charset="0"/>
              </a:rPr>
              <a:t>children with </a:t>
            </a:r>
            <a:r>
              <a:rPr lang="sr-Latn-RS">
                <a:latin typeface="Arial" panose="020B0604020202020204" pitchFamily="34" charset="0"/>
                <a:cs typeface="Arial" panose="020B0604020202020204" pitchFamily="34" charset="0"/>
              </a:rPr>
              <a:t>CHD</a:t>
            </a:r>
            <a:r>
              <a:rPr lang="en-US">
                <a:latin typeface="Arial" panose="020B0604020202020204" pitchFamily="34" charset="0"/>
                <a:cs typeface="Arial" panose="020B0604020202020204" pitchFamily="34" charset="0"/>
              </a:rPr>
              <a:t> grow more slowly and are at greater risk of other diseases.</a:t>
            </a:r>
            <a:endParaRPr lang="sr-Cyrl-CS">
              <a:latin typeface="Arial" panose="020B0604020202020204" pitchFamily="34" charset="0"/>
              <a:cs typeface="Arial" panose="020B0604020202020204" pitchFamily="34" charset="0"/>
            </a:endParaRP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795028223"/>
              </p:ext>
            </p:extLst>
          </p:nvPr>
        </p:nvGraphicFramePr>
        <p:xfrm>
          <a:off x="323528" y="1357298"/>
          <a:ext cx="8463314" cy="5143536"/>
        </p:xfrm>
        <a:graphic>
          <a:graphicData uri="http://schemas.openxmlformats.org/drawingml/2006/table">
            <a:tbl>
              <a:tblPr/>
              <a:tblGrid>
                <a:gridCol w="8463314">
                  <a:extLst>
                    <a:ext uri="{9D8B030D-6E8A-4147-A177-3AD203B41FA5}">
                      <a16:colId xmlns="" xmlns:a16="http://schemas.microsoft.com/office/drawing/2014/main" val="20000"/>
                    </a:ext>
                  </a:extLst>
                </a:gridCol>
              </a:tblGrid>
              <a:tr h="5143536">
                <a:tc>
                  <a:txBody>
                    <a:bodyPr/>
                    <a:lstStyle/>
                    <a:p>
                      <a:pPr algn="just">
                        <a:spcAft>
                          <a:spcPts val="0"/>
                        </a:spcAft>
                      </a:pPr>
                      <a:r>
                        <a:rPr lang="en-GB" sz="2400" b="1">
                          <a:solidFill>
                            <a:srgbClr val="FF0000"/>
                          </a:solidFill>
                          <a:latin typeface="+mj-lt"/>
                          <a:ea typeface="Times New Roman"/>
                          <a:cs typeface="Times New Roman"/>
                        </a:rPr>
                        <a:t>ES</a:t>
                      </a:r>
                      <a:r>
                        <a:rPr lang="sr-Latn-RS" sz="2400" b="1">
                          <a:solidFill>
                            <a:srgbClr val="FF0000"/>
                          </a:solidFill>
                          <a:latin typeface="+mj-lt"/>
                          <a:ea typeface="Times New Roman"/>
                          <a:cs typeface="Times New Roman"/>
                        </a:rPr>
                        <a:t>S</a:t>
                      </a:r>
                      <a:r>
                        <a:rPr lang="en-GB" sz="2400" b="1">
                          <a:solidFill>
                            <a:srgbClr val="FF0000"/>
                          </a:solidFill>
                          <a:latin typeface="+mj-lt"/>
                          <a:ea typeface="Times New Roman"/>
                          <a:cs typeface="Times New Roman"/>
                        </a:rPr>
                        <a:t>ENCIAL H</a:t>
                      </a:r>
                      <a:r>
                        <a:rPr lang="sr-Latn-RS" sz="2400" b="1">
                          <a:solidFill>
                            <a:srgbClr val="FF0000"/>
                          </a:solidFill>
                          <a:latin typeface="+mj-lt"/>
                          <a:ea typeface="Times New Roman"/>
                          <a:cs typeface="Times New Roman"/>
                        </a:rPr>
                        <a:t>Y</a:t>
                      </a:r>
                      <a:r>
                        <a:rPr lang="en-GB" sz="2400" b="1">
                          <a:solidFill>
                            <a:srgbClr val="FF0000"/>
                          </a:solidFill>
                          <a:latin typeface="+mj-lt"/>
                          <a:ea typeface="Times New Roman"/>
                          <a:cs typeface="Times New Roman"/>
                        </a:rPr>
                        <a:t>PERTEN</a:t>
                      </a:r>
                      <a:r>
                        <a:rPr lang="sr-Latn-RS" sz="2400" b="1">
                          <a:solidFill>
                            <a:srgbClr val="FF0000"/>
                          </a:solidFill>
                          <a:latin typeface="+mj-lt"/>
                          <a:ea typeface="Times New Roman"/>
                          <a:cs typeface="Times New Roman"/>
                        </a:rPr>
                        <a:t>SION</a:t>
                      </a:r>
                      <a:endParaRPr lang="sr-Cyrl-CS" sz="2400">
                        <a:latin typeface="+mj-lt"/>
                        <a:ea typeface="Times New Roman"/>
                        <a:cs typeface="Times New Roman"/>
                      </a:endParaRPr>
                    </a:p>
                    <a:p>
                      <a:pPr marL="342900" lvl="0" indent="-342900" algn="l">
                        <a:spcAft>
                          <a:spcPts val="0"/>
                        </a:spcAft>
                        <a:buFontTx/>
                        <a:buBlip>
                          <a:blip r:embed="rId2"/>
                        </a:buBlip>
                      </a:pPr>
                      <a:r>
                        <a:rPr lang="en-GB" sz="2000">
                          <a:solidFill>
                            <a:schemeClr val="tx1"/>
                          </a:solidFill>
                          <a:latin typeface="Arial" panose="020B0604020202020204" pitchFamily="34" charset="0"/>
                          <a:ea typeface="Times New Roman"/>
                          <a:cs typeface="Arial" panose="020B0604020202020204" pitchFamily="34" charset="0"/>
                        </a:rPr>
                        <a:t>A genetic defect in sodium excretion</a:t>
                      </a:r>
                    </a:p>
                    <a:p>
                      <a:pPr marL="342900" lvl="0" indent="-342900" algn="l">
                        <a:spcAft>
                          <a:spcPts val="0"/>
                        </a:spcAft>
                        <a:buFontTx/>
                        <a:buBlip>
                          <a:blip r:embed="rId2"/>
                        </a:buBlip>
                      </a:pPr>
                      <a:r>
                        <a:rPr lang="en-GB" sz="2000">
                          <a:solidFill>
                            <a:schemeClr val="tx1"/>
                          </a:solidFill>
                          <a:latin typeface="Arial" panose="020B0604020202020204" pitchFamily="34" charset="0"/>
                          <a:ea typeface="Times New Roman"/>
                          <a:cs typeface="Arial" panose="020B0604020202020204" pitchFamily="34" charset="0"/>
                        </a:rPr>
                        <a:t>Genetic defect in sodium</a:t>
                      </a:r>
                      <a:r>
                        <a:rPr lang="sr-Latn-RS" sz="2000">
                          <a:solidFill>
                            <a:schemeClr val="tx1"/>
                          </a:solidFill>
                          <a:latin typeface="Arial" panose="020B0604020202020204" pitchFamily="34" charset="0"/>
                          <a:ea typeface="Times New Roman"/>
                          <a:cs typeface="Arial" panose="020B0604020202020204" pitchFamily="34" charset="0"/>
                        </a:rPr>
                        <a:t>-</a:t>
                      </a:r>
                      <a:r>
                        <a:rPr lang="en-GB" sz="2000">
                          <a:solidFill>
                            <a:schemeClr val="tx1"/>
                          </a:solidFill>
                          <a:latin typeface="Arial" panose="020B0604020202020204" pitchFamily="34" charset="0"/>
                          <a:ea typeface="Times New Roman"/>
                          <a:cs typeface="Arial" panose="020B0604020202020204" pitchFamily="34" charset="0"/>
                        </a:rPr>
                        <a:t>calcium transport in vascular smooth muscles</a:t>
                      </a:r>
                    </a:p>
                    <a:p>
                      <a:pPr marL="342900" lvl="0" indent="-342900" algn="l">
                        <a:spcAft>
                          <a:spcPts val="0"/>
                        </a:spcAft>
                        <a:buFontTx/>
                        <a:buBlip>
                          <a:blip r:embed="rId2"/>
                        </a:buBlip>
                      </a:pPr>
                      <a:r>
                        <a:rPr lang="en-GB" sz="2000">
                          <a:solidFill>
                            <a:schemeClr val="tx1"/>
                          </a:solidFill>
                          <a:latin typeface="Arial" panose="020B0604020202020204" pitchFamily="34" charset="0"/>
                          <a:ea typeface="Times New Roman"/>
                          <a:cs typeface="Arial" panose="020B0604020202020204" pitchFamily="34" charset="0"/>
                        </a:rPr>
                        <a:t>Variations in the genetic coding of angiotensinogen and other proteins in the renin-angiotensin system</a:t>
                      </a:r>
                    </a:p>
                    <a:p>
                      <a:pPr marL="342900" lvl="0" indent="-342900" algn="l">
                        <a:spcAft>
                          <a:spcPts val="0"/>
                        </a:spcAft>
                        <a:buFontTx/>
                        <a:buBlip>
                          <a:blip r:embed="rId2"/>
                        </a:buBlip>
                      </a:pPr>
                      <a:r>
                        <a:rPr lang="en-GB" sz="2000">
                          <a:solidFill>
                            <a:schemeClr val="tx1"/>
                          </a:solidFill>
                          <a:latin typeface="Arial" panose="020B0604020202020204" pitchFamily="34" charset="0"/>
                          <a:ea typeface="Times New Roman"/>
                          <a:cs typeface="Arial" panose="020B0604020202020204" pitchFamily="34" charset="0"/>
                        </a:rPr>
                        <a:t>Other vasoconstrictive influences: behavioral, neurogenic, hormonal</a:t>
                      </a:r>
                      <a:endParaRPr lang="sr-Latn-RS" sz="2000">
                        <a:solidFill>
                          <a:schemeClr val="tx1"/>
                        </a:solidFill>
                        <a:latin typeface="Arial" panose="020B0604020202020204" pitchFamily="34" charset="0"/>
                        <a:ea typeface="Times New Roman"/>
                        <a:cs typeface="Arial" panose="020B0604020202020204" pitchFamily="34" charset="0"/>
                      </a:endParaRPr>
                    </a:p>
                    <a:p>
                      <a:pPr marL="0" lvl="0" indent="0" algn="l">
                        <a:spcAft>
                          <a:spcPts val="0"/>
                        </a:spcAft>
                        <a:buFontTx/>
                        <a:buNone/>
                      </a:pPr>
                      <a:endParaRPr lang="sr-Latn-RS" sz="2000" b="1">
                        <a:solidFill>
                          <a:schemeClr val="tx1"/>
                        </a:solidFill>
                        <a:latin typeface="Arial" panose="020B0604020202020204" pitchFamily="34" charset="0"/>
                        <a:ea typeface="Times New Roman"/>
                        <a:cs typeface="Arial" panose="020B0604020202020204" pitchFamily="34" charset="0"/>
                      </a:endParaRPr>
                    </a:p>
                    <a:p>
                      <a:pPr marL="0" lvl="0" indent="0" algn="l">
                        <a:spcAft>
                          <a:spcPts val="0"/>
                        </a:spcAft>
                        <a:buFontTx/>
                        <a:buNone/>
                      </a:pPr>
                      <a:r>
                        <a:rPr lang="en-GB" sz="2400" b="1">
                          <a:solidFill>
                            <a:srgbClr val="FF0000"/>
                          </a:solidFill>
                          <a:latin typeface="Arial" panose="020B0604020202020204" pitchFamily="34" charset="0"/>
                          <a:ea typeface="Times New Roman"/>
                          <a:cs typeface="Arial" panose="020B0604020202020204" pitchFamily="34" charset="0"/>
                        </a:rPr>
                        <a:t>SECONDARY HYPERTENSION</a:t>
                      </a:r>
                    </a:p>
                    <a:p>
                      <a:pPr marL="342900" lvl="0" indent="-342900" algn="l">
                        <a:spcAft>
                          <a:spcPts val="0"/>
                        </a:spcAft>
                        <a:buFontTx/>
                        <a:buBlip>
                          <a:blip r:embed="rId2"/>
                        </a:buBlip>
                      </a:pPr>
                      <a:r>
                        <a:rPr lang="en-GB" sz="2000">
                          <a:solidFill>
                            <a:srgbClr val="FFFF00"/>
                          </a:solidFill>
                          <a:latin typeface="Arial" panose="020B0604020202020204" pitchFamily="34" charset="0"/>
                          <a:ea typeface="Times New Roman"/>
                          <a:cs typeface="Arial" panose="020B0604020202020204" pitchFamily="34" charset="0"/>
                        </a:rPr>
                        <a:t>Renal diseases</a:t>
                      </a:r>
                      <a:r>
                        <a:rPr lang="sr-Latn-RS" sz="2000">
                          <a:solidFill>
                            <a:schemeClr val="bg2">
                              <a:lumMod val="60000"/>
                              <a:lumOff val="40000"/>
                            </a:schemeClr>
                          </a:solidFill>
                          <a:latin typeface="Arial" panose="020B0604020202020204" pitchFamily="34" charset="0"/>
                          <a:ea typeface="Times New Roman"/>
                          <a:cs typeface="Arial" panose="020B0604020202020204" pitchFamily="34" charset="0"/>
                        </a:rPr>
                        <a:t>:</a:t>
                      </a:r>
                      <a:r>
                        <a:rPr lang="en-GB" sz="2000">
                          <a:solidFill>
                            <a:schemeClr val="bg2">
                              <a:lumMod val="60000"/>
                              <a:lumOff val="40000"/>
                            </a:schemeClr>
                          </a:solidFill>
                          <a:latin typeface="Arial" panose="020B0604020202020204" pitchFamily="34" charset="0"/>
                          <a:ea typeface="Times New Roman"/>
                          <a:cs typeface="Arial" panose="020B0604020202020204" pitchFamily="34" charset="0"/>
                        </a:rPr>
                        <a:t> increased renin secretion, sodium and fluid retention, decreased vasodilatory secretion</a:t>
                      </a:r>
                    </a:p>
                    <a:p>
                      <a:pPr marL="342900" lvl="0" indent="-342900" algn="l">
                        <a:spcAft>
                          <a:spcPts val="0"/>
                        </a:spcAft>
                        <a:buFontTx/>
                        <a:buBlip>
                          <a:blip r:embed="rId2"/>
                        </a:buBlip>
                      </a:pPr>
                      <a:r>
                        <a:rPr lang="en-GB" sz="2000">
                          <a:solidFill>
                            <a:srgbClr val="FFFF00"/>
                          </a:solidFill>
                          <a:latin typeface="Arial" panose="020B0604020202020204" pitchFamily="34" charset="0"/>
                          <a:ea typeface="Times New Roman"/>
                          <a:cs typeface="Arial" panose="020B0604020202020204" pitchFamily="34" charset="0"/>
                        </a:rPr>
                        <a:t>Endocrine causes</a:t>
                      </a:r>
                      <a:r>
                        <a:rPr lang="sr-Latn-RS" sz="2000">
                          <a:solidFill>
                            <a:schemeClr val="bg2">
                              <a:lumMod val="60000"/>
                              <a:lumOff val="40000"/>
                            </a:schemeClr>
                          </a:solidFill>
                          <a:latin typeface="Arial" panose="020B0604020202020204" pitchFamily="34" charset="0"/>
                          <a:ea typeface="Times New Roman"/>
                          <a:cs typeface="Arial" panose="020B0604020202020204" pitchFamily="34" charset="0"/>
                        </a:rPr>
                        <a:t>:</a:t>
                      </a:r>
                      <a:r>
                        <a:rPr lang="en-GB" sz="2000">
                          <a:solidFill>
                            <a:schemeClr val="bg2">
                              <a:lumMod val="60000"/>
                              <a:lumOff val="40000"/>
                            </a:schemeClr>
                          </a:solidFill>
                          <a:latin typeface="Arial" panose="020B0604020202020204" pitchFamily="34" charset="0"/>
                          <a:ea typeface="Times New Roman"/>
                          <a:cs typeface="Arial" panose="020B0604020202020204" pitchFamily="34" charset="0"/>
                        </a:rPr>
                        <a:t> aldosteronism, oral contraceptives, pheochromocytoma, thyrotoxicosis</a:t>
                      </a:r>
                    </a:p>
                    <a:p>
                      <a:pPr marL="342900" lvl="0" indent="-342900" algn="l">
                        <a:spcAft>
                          <a:spcPts val="0"/>
                        </a:spcAft>
                        <a:buFontTx/>
                        <a:buBlip>
                          <a:blip r:embed="rId2"/>
                        </a:buBlip>
                      </a:pPr>
                      <a:r>
                        <a:rPr lang="en-GB" sz="2000">
                          <a:solidFill>
                            <a:srgbClr val="FFFF00"/>
                          </a:solidFill>
                          <a:latin typeface="Arial" panose="020B0604020202020204" pitchFamily="34" charset="0"/>
                          <a:ea typeface="Times New Roman"/>
                          <a:cs typeface="Arial" panose="020B0604020202020204" pitchFamily="34" charset="0"/>
                        </a:rPr>
                        <a:t>Neurogenic causes</a:t>
                      </a:r>
                      <a:r>
                        <a:rPr lang="sr-Latn-RS" sz="2000">
                          <a:solidFill>
                            <a:schemeClr val="bg2">
                              <a:lumMod val="60000"/>
                              <a:lumOff val="40000"/>
                            </a:schemeClr>
                          </a:solidFill>
                          <a:latin typeface="Arial" panose="020B0604020202020204" pitchFamily="34" charset="0"/>
                          <a:ea typeface="Times New Roman"/>
                          <a:cs typeface="Arial" panose="020B0604020202020204" pitchFamily="34" charset="0"/>
                        </a:rPr>
                        <a:t>:</a:t>
                      </a:r>
                      <a:r>
                        <a:rPr lang="en-GB" sz="2000">
                          <a:solidFill>
                            <a:schemeClr val="bg2">
                              <a:lumMod val="60000"/>
                              <a:lumOff val="40000"/>
                            </a:schemeClr>
                          </a:solidFill>
                          <a:latin typeface="Arial" panose="020B0604020202020204" pitchFamily="34" charset="0"/>
                          <a:ea typeface="Times New Roman"/>
                          <a:cs typeface="Arial" panose="020B0604020202020204" pitchFamily="34" charset="0"/>
                        </a:rPr>
                        <a:t> physical, increased intracranial pressure</a:t>
                      </a:r>
                      <a:endParaRPr lang="sr-Cyrl-CS" sz="2000">
                        <a:solidFill>
                          <a:schemeClr val="accent5">
                            <a:lumMod val="60000"/>
                            <a:lumOff val="40000"/>
                          </a:schemeClr>
                        </a:solidFill>
                        <a:latin typeface="Arial" panose="020B0604020202020204" pitchFamily="34" charset="0"/>
                        <a:ea typeface="Times New Roman"/>
                        <a:cs typeface="Arial" panose="020B0604020202020204" pitchFamily="34" charset="0"/>
                      </a:endParaRPr>
                    </a:p>
                  </a:txBody>
                  <a:tcPr marL="68580" marR="68580" marT="0" marB="0">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 xmlns:a16="http://schemas.microsoft.com/office/drawing/2014/main" val="10000"/>
                  </a:ext>
                </a:extLst>
              </a:tr>
            </a:tbl>
          </a:graphicData>
        </a:graphic>
      </p:graphicFrame>
      <p:sp>
        <p:nvSpPr>
          <p:cNvPr id="4" name="Rectangle 3"/>
          <p:cNvSpPr/>
          <p:nvPr/>
        </p:nvSpPr>
        <p:spPr>
          <a:xfrm>
            <a:off x="539552" y="260648"/>
            <a:ext cx="8858248" cy="954107"/>
          </a:xfrm>
          <a:prstGeom prst="rect">
            <a:avLst/>
          </a:prstGeom>
        </p:spPr>
        <p:txBody>
          <a:bodyPr wrap="square">
            <a:spAutoFit/>
          </a:bodyPr>
          <a:lstStyle/>
          <a:p>
            <a:pPr lvl="0" defTabSz="914400">
              <a:defRPr/>
            </a:pPr>
            <a:r>
              <a:rPr lang="en-US" sz="2800" b="1">
                <a:solidFill>
                  <a:prstClr val="white"/>
                </a:solidFill>
                <a:latin typeface="Calibri"/>
              </a:rPr>
              <a:t>The main and possible</a:t>
            </a:r>
            <a:r>
              <a:rPr lang="sr-Latn-RS" sz="2800" b="1">
                <a:solidFill>
                  <a:prstClr val="white"/>
                </a:solidFill>
                <a:latin typeface="Calibri"/>
              </a:rPr>
              <a:t> </a:t>
            </a:r>
            <a:r>
              <a:rPr lang="en-US" sz="2800" b="1">
                <a:solidFill>
                  <a:prstClr val="white"/>
                </a:solidFill>
                <a:latin typeface="Calibri"/>
              </a:rPr>
              <a:t>causes in the pathogenesis of hypertension</a:t>
            </a:r>
            <a:endParaRPr kumimoji="0" lang="sr-Cyrl-CS" sz="2800" b="0" i="0" u="none" strike="noStrike" kern="1200" cap="none" spc="0" normalizeH="0" baseline="0" noProof="0">
              <a:ln>
                <a:noFill/>
              </a:ln>
              <a:solidFill>
                <a:prstClr val="white"/>
              </a:solidFill>
              <a:effectLst/>
              <a:uLnTx/>
              <a:uFillTx/>
              <a:latin typeface="Calibri"/>
              <a:ea typeface="+mn-ea"/>
              <a:cs typeface="+mn-cs"/>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8229600" cy="1143000"/>
          </a:xfrm>
        </p:spPr>
        <p:txBody>
          <a:bodyPr/>
          <a:lstStyle/>
          <a:p>
            <a:r>
              <a:rPr lang="sr-Latn-CS">
                <a:solidFill>
                  <a:srgbClr val="00B0F0"/>
                </a:solidFill>
              </a:rPr>
              <a:t>Types of Hypertensions</a:t>
            </a:r>
            <a:endParaRPr lang="sr-Cyrl-CS">
              <a:solidFill>
                <a:srgbClr val="00B0F0"/>
              </a:solidFill>
            </a:endParaRPr>
          </a:p>
        </p:txBody>
      </p:sp>
      <p:sp>
        <p:nvSpPr>
          <p:cNvPr id="3" name="Content Placeholder 2"/>
          <p:cNvSpPr>
            <a:spLocks noGrp="1"/>
          </p:cNvSpPr>
          <p:nvPr>
            <p:ph idx="1"/>
          </p:nvPr>
        </p:nvSpPr>
        <p:spPr>
          <a:xfrm>
            <a:off x="457200" y="1285860"/>
            <a:ext cx="8229600" cy="5038740"/>
          </a:xfrm>
        </p:spPr>
        <p:txBody>
          <a:bodyPr>
            <a:normAutofit fontScale="92500" lnSpcReduction="10000"/>
          </a:bodyPr>
          <a:lstStyle/>
          <a:p>
            <a:r>
              <a:rPr lang="en-US" sz="2600" b="1">
                <a:solidFill>
                  <a:schemeClr val="accent2">
                    <a:lumMod val="60000"/>
                    <a:lumOff val="40000"/>
                  </a:schemeClr>
                </a:solidFill>
                <a:latin typeface="Arial" panose="020B0604020202020204" pitchFamily="34" charset="0"/>
                <a:cs typeface="Arial" panose="020B0604020202020204" pitchFamily="34" charset="0"/>
              </a:rPr>
              <a:t>Benign hypertension </a:t>
            </a:r>
            <a:r>
              <a:rPr lang="en-US" sz="2600" b="1">
                <a:solidFill>
                  <a:srgbClr val="FFFF00"/>
                </a:solidFill>
                <a:effectLst/>
                <a:latin typeface="Arial" panose="020B0604020202020204" pitchFamily="34" charset="0"/>
                <a:cs typeface="Arial" panose="020B0604020202020204" pitchFamily="34" charset="0"/>
              </a:rPr>
              <a:t>is stable and moderately elevated for many years, and although it is associated with a higher incidence of myocardial infarction and cerebrovascular insult, it is related to long-term survival.</a:t>
            </a:r>
          </a:p>
          <a:p>
            <a:r>
              <a:rPr lang="en-US" sz="2600" b="1">
                <a:solidFill>
                  <a:srgbClr val="FF0000"/>
                </a:solidFill>
                <a:latin typeface="Arial" panose="020B0604020202020204" pitchFamily="34" charset="0"/>
                <a:cs typeface="Arial" panose="020B0604020202020204" pitchFamily="34" charset="0"/>
              </a:rPr>
              <a:t>Malignant or accelerated</a:t>
            </a:r>
            <a:r>
              <a:rPr lang="en-US" sz="2600" b="1">
                <a:solidFill>
                  <a:srgbClr val="FFFF00"/>
                </a:solidFill>
                <a:latin typeface="Arial" panose="020B0604020202020204" pitchFamily="34" charset="0"/>
                <a:cs typeface="Arial" panose="020B0604020202020204" pitchFamily="34" charset="0"/>
              </a:rPr>
              <a:t>, </a:t>
            </a:r>
            <a:r>
              <a:rPr lang="en-US" sz="2600" b="1">
                <a:solidFill>
                  <a:srgbClr val="FFFF00"/>
                </a:solidFill>
                <a:effectLst/>
                <a:latin typeface="Arial" panose="020B0604020202020204" pitchFamily="34" charset="0"/>
                <a:cs typeface="Arial" panose="020B0604020202020204" pitchFamily="34" charset="0"/>
              </a:rPr>
              <a:t>in about 5% of patients, a rapid increase in blood pressure, which, if not treated, leads to death within one to two years. Fibrinoid necrosis of blood vessels, renal failure, retinal hemorrhage with or without papilledema may occur</a:t>
            </a:r>
            <a:r>
              <a:rPr lang="en-GB" sz="2600">
                <a:solidFill>
                  <a:srgbClr val="FFFF00"/>
                </a:solidFill>
                <a:effectLst/>
                <a:latin typeface="Arial" panose="020B0604020202020204" pitchFamily="34" charset="0"/>
                <a:cs typeface="Arial" panose="020B0604020202020204" pitchFamily="34" charset="0"/>
              </a:rPr>
              <a:t>.</a:t>
            </a:r>
            <a:endParaRPr lang="sr-Cyrl-CS" sz="2600">
              <a:solidFill>
                <a:srgbClr val="FFFF00"/>
              </a:solidFill>
              <a:effectLst/>
              <a:latin typeface="Arial" panose="020B0604020202020204" pitchFamily="34" charset="0"/>
              <a:cs typeface="Arial" panose="020B0604020202020204" pitchFamily="34" charset="0"/>
            </a:endParaRPr>
          </a:p>
          <a:p>
            <a:endParaRPr lang="sr-Cyrl-CS"/>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lstStyle/>
          <a:p>
            <a:r>
              <a:rPr lang="en-GB" b="1">
                <a:solidFill>
                  <a:srgbClr val="00B0F0"/>
                </a:solidFill>
              </a:rPr>
              <a:t>Mor</a:t>
            </a:r>
            <a:r>
              <a:rPr lang="sr-Latn-RS" b="1">
                <a:solidFill>
                  <a:srgbClr val="00B0F0"/>
                </a:solidFill>
              </a:rPr>
              <a:t>PH</a:t>
            </a:r>
            <a:r>
              <a:rPr lang="en-GB" b="1">
                <a:solidFill>
                  <a:srgbClr val="00B0F0"/>
                </a:solidFill>
              </a:rPr>
              <a:t>olog</a:t>
            </a:r>
            <a:r>
              <a:rPr lang="sr-Latn-RS" b="1">
                <a:solidFill>
                  <a:srgbClr val="00B0F0"/>
                </a:solidFill>
              </a:rPr>
              <a:t>Y</a:t>
            </a:r>
            <a:endParaRPr lang="sr-Cyrl-CS">
              <a:solidFill>
                <a:srgbClr val="00B0F0"/>
              </a:solidFill>
            </a:endParaRPr>
          </a:p>
        </p:txBody>
      </p:sp>
      <p:sp>
        <p:nvSpPr>
          <p:cNvPr id="3" name="Content Placeholder 2"/>
          <p:cNvSpPr>
            <a:spLocks noGrp="1"/>
          </p:cNvSpPr>
          <p:nvPr>
            <p:ph idx="1"/>
          </p:nvPr>
        </p:nvSpPr>
        <p:spPr>
          <a:xfrm>
            <a:off x="457200" y="1357298"/>
            <a:ext cx="8229600" cy="4967302"/>
          </a:xfrm>
        </p:spPr>
        <p:txBody>
          <a:bodyPr>
            <a:normAutofit/>
          </a:bodyPr>
          <a:lstStyle/>
          <a:p>
            <a:r>
              <a:rPr lang="en-GB" sz="3200">
                <a:latin typeface="Arial" panose="020B0604020202020204" pitchFamily="34" charset="0"/>
                <a:cs typeface="Arial" panose="020B0604020202020204" pitchFamily="34" charset="0"/>
              </a:rPr>
              <a:t>Hypertension accelerates atherogenesis and causes structural changes in blood vessel walls that potentiate aortic dissection and cerebrovascular bleeding.</a:t>
            </a:r>
          </a:p>
          <a:p>
            <a:r>
              <a:rPr lang="en-GB" sz="3200">
                <a:latin typeface="Arial" panose="020B0604020202020204" pitchFamily="34" charset="0"/>
                <a:cs typeface="Arial" panose="020B0604020202020204" pitchFamily="34" charset="0"/>
              </a:rPr>
              <a:t>In addition, hypertension causes two changes in the small blood vessels</a:t>
            </a:r>
            <a:r>
              <a:rPr lang="sr-Latn-RS" sz="3200">
                <a:latin typeface="Arial" panose="020B0604020202020204" pitchFamily="34" charset="0"/>
                <a:cs typeface="Arial" panose="020B0604020202020204" pitchFamily="34" charset="0"/>
              </a:rPr>
              <a:t>:</a:t>
            </a:r>
            <a:endParaRPr lang="en-GB" sz="3200">
              <a:latin typeface="Arial" panose="020B0604020202020204" pitchFamily="34" charset="0"/>
              <a:cs typeface="Arial" panose="020B0604020202020204" pitchFamily="34" charset="0"/>
            </a:endParaRPr>
          </a:p>
          <a:p>
            <a:pPr lvl="1"/>
            <a:r>
              <a:rPr lang="en-GB" sz="3000">
                <a:solidFill>
                  <a:srgbClr val="FFFF00"/>
                </a:solidFill>
                <a:latin typeface="Arial" panose="020B0604020202020204" pitchFamily="34" charset="0"/>
                <a:cs typeface="Arial" panose="020B0604020202020204" pitchFamily="34" charset="0"/>
              </a:rPr>
              <a:t>hyaline arteriolosclerosis</a:t>
            </a:r>
          </a:p>
          <a:p>
            <a:pPr lvl="1"/>
            <a:r>
              <a:rPr lang="en-GB" sz="3000">
                <a:solidFill>
                  <a:srgbClr val="FFFF00"/>
                </a:solidFill>
                <a:latin typeface="Arial" panose="020B0604020202020204" pitchFamily="34" charset="0"/>
                <a:cs typeface="Arial" panose="020B0604020202020204" pitchFamily="34" charset="0"/>
              </a:rPr>
              <a:t>hyperplastic arteriolosclerosis</a:t>
            </a:r>
            <a:r>
              <a:rPr lang="en-GB" sz="3000">
                <a:latin typeface="Arial" panose="020B0604020202020204" pitchFamily="34" charset="0"/>
                <a:cs typeface="Arial" panose="020B0604020202020204" pitchFamily="34" charset="0"/>
              </a:rPr>
              <a:t>.</a:t>
            </a:r>
            <a:endParaRPr lang="sr-Cyrl-CS" sz="2600">
              <a:solidFill>
                <a:srgbClr val="FFFF00"/>
              </a:solidFill>
              <a:latin typeface="Arial" panose="020B0604020202020204" pitchFamily="34" charset="0"/>
              <a:cs typeface="Arial" panose="020B0604020202020204" pitchFamily="34" charset="0"/>
            </a:endParaRPr>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214290"/>
            <a:ext cx="8229600" cy="1143000"/>
          </a:xfrm>
        </p:spPr>
        <p:txBody>
          <a:bodyPr>
            <a:normAutofit/>
          </a:bodyPr>
          <a:lstStyle/>
          <a:p>
            <a:r>
              <a:rPr lang="sr-Latn-CS" b="1">
                <a:solidFill>
                  <a:srgbClr val="00B0F0"/>
                </a:solidFill>
              </a:rPr>
              <a:t>Hyaline arteriolosclerosis</a:t>
            </a:r>
            <a:endParaRPr lang="sr-Cyrl-CS"/>
          </a:p>
        </p:txBody>
      </p:sp>
      <p:sp>
        <p:nvSpPr>
          <p:cNvPr id="3" name="Content Placeholder 2"/>
          <p:cNvSpPr>
            <a:spLocks noGrp="1"/>
          </p:cNvSpPr>
          <p:nvPr>
            <p:ph idx="1"/>
          </p:nvPr>
        </p:nvSpPr>
        <p:spPr/>
        <p:txBody>
          <a:bodyPr>
            <a:normAutofit fontScale="92500" lnSpcReduction="20000"/>
          </a:bodyPr>
          <a:lstStyle/>
          <a:p>
            <a:r>
              <a:rPr lang="en-US" sz="3200">
                <a:effectLst/>
                <a:latin typeface="Arial" panose="020B0604020202020204" pitchFamily="34" charset="0"/>
                <a:cs typeface="Arial" panose="020B0604020202020204" pitchFamily="34" charset="0"/>
              </a:rPr>
              <a:t>Homogeneous, pink, hyaline thickening of the arteriolar wall with significant narrowing of the lumen, which </a:t>
            </a:r>
            <a:r>
              <a:rPr lang="sr-Latn-RS" sz="3200">
                <a:effectLst/>
                <a:latin typeface="Arial" panose="020B0604020202020204" pitchFamily="34" charset="0"/>
                <a:cs typeface="Arial" panose="020B0604020202020204" pitchFamily="34" charset="0"/>
              </a:rPr>
              <a:t>reduce</a:t>
            </a:r>
            <a:r>
              <a:rPr lang="en-US" sz="3200">
                <a:effectLst/>
                <a:latin typeface="Arial" panose="020B0604020202020204" pitchFamily="34" charset="0"/>
                <a:cs typeface="Arial" panose="020B0604020202020204" pitchFamily="34" charset="0"/>
              </a:rPr>
              <a:t> blood perfusion in the affected organs, especially the kidneys.</a:t>
            </a:r>
          </a:p>
          <a:p>
            <a:r>
              <a:rPr lang="en-US" sz="3200">
                <a:effectLst/>
                <a:latin typeface="Arial" panose="020B0604020202020204" pitchFamily="34" charset="0"/>
                <a:cs typeface="Arial" panose="020B0604020202020204" pitchFamily="34" charset="0"/>
              </a:rPr>
              <a:t>This change is the main morphological characteristic of benign nephrocirrhosis.</a:t>
            </a:r>
            <a:endParaRPr lang="sr-Cyrl-CS" sz="3200">
              <a:effectLst/>
              <a:latin typeface="Arial" panose="020B0604020202020204" pitchFamily="34" charset="0"/>
              <a:cs typeface="Arial" panose="020B0604020202020204" pitchFamily="34" charset="0"/>
            </a:endParaRP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Korisnik\Patologija-slike\scan0009.jpg"/>
          <p:cNvPicPr>
            <a:picLocks noChangeAspect="1" noChangeArrowheads="1"/>
          </p:cNvPicPr>
          <p:nvPr/>
        </p:nvPicPr>
        <p:blipFill>
          <a:blip r:embed="rId2"/>
          <a:srcRect/>
          <a:stretch>
            <a:fillRect/>
          </a:stretch>
        </p:blipFill>
        <p:spPr bwMode="auto">
          <a:xfrm>
            <a:off x="373061" y="571480"/>
            <a:ext cx="8292905" cy="5643602"/>
          </a:xfrm>
          <a:prstGeom prst="rect">
            <a:avLst/>
          </a:prstGeom>
          <a:noFill/>
        </p:spPr>
      </p:pic>
      <p:sp>
        <p:nvSpPr>
          <p:cNvPr id="2" name="TextBox 1">
            <a:extLst>
              <a:ext uri="{FF2B5EF4-FFF2-40B4-BE49-F238E27FC236}">
                <a16:creationId xmlns="" xmlns:a16="http://schemas.microsoft.com/office/drawing/2014/main" id="{0D68D2B9-A3FE-BB80-9E7B-20FF1DF839E9}"/>
              </a:ext>
            </a:extLst>
          </p:cNvPr>
          <p:cNvSpPr txBox="1"/>
          <p:nvPr/>
        </p:nvSpPr>
        <p:spPr>
          <a:xfrm>
            <a:off x="2267744" y="6453336"/>
            <a:ext cx="3620543" cy="369332"/>
          </a:xfrm>
          <a:prstGeom prst="rect">
            <a:avLst/>
          </a:prstGeom>
          <a:noFill/>
        </p:spPr>
        <p:txBody>
          <a:bodyPr wrap="none" rtlCol="0">
            <a:spAutoFit/>
          </a:bodyPr>
          <a:lstStyle/>
          <a:p>
            <a:r>
              <a:rPr lang="sr-Latn-RS"/>
              <a:t>Hyaline arteriolosclerosis in lien</a:t>
            </a: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normAutofit/>
          </a:bodyPr>
          <a:lstStyle/>
          <a:p>
            <a:r>
              <a:rPr lang="en-GB" sz="3200" b="1">
                <a:solidFill>
                  <a:srgbClr val="00B0F0"/>
                </a:solidFill>
              </a:rPr>
              <a:t>Hyperplastic arteriolopathy</a:t>
            </a:r>
            <a:endParaRPr lang="sr-Cyrl-CS" sz="3200">
              <a:solidFill>
                <a:srgbClr val="00B0F0"/>
              </a:solidFill>
            </a:endParaRPr>
          </a:p>
        </p:txBody>
      </p:sp>
      <p:sp>
        <p:nvSpPr>
          <p:cNvPr id="3" name="Content Placeholder 2"/>
          <p:cNvSpPr>
            <a:spLocks noGrp="1"/>
          </p:cNvSpPr>
          <p:nvPr>
            <p:ph idx="1"/>
          </p:nvPr>
        </p:nvSpPr>
        <p:spPr>
          <a:xfrm>
            <a:off x="457200" y="1285860"/>
            <a:ext cx="8229600" cy="5214974"/>
          </a:xfrm>
        </p:spPr>
        <p:txBody>
          <a:bodyPr>
            <a:normAutofit/>
          </a:bodyPr>
          <a:lstStyle/>
          <a:p>
            <a:r>
              <a:rPr lang="en-US">
                <a:effectLst/>
                <a:latin typeface="Arial" panose="020B0604020202020204" pitchFamily="34" charset="0"/>
                <a:cs typeface="Arial" panose="020B0604020202020204" pitchFamily="34" charset="0"/>
              </a:rPr>
              <a:t>It characterizes malignant hypertension.</a:t>
            </a:r>
          </a:p>
          <a:p>
            <a:r>
              <a:rPr lang="en-US" b="1">
                <a:solidFill>
                  <a:srgbClr val="FFFF00"/>
                </a:solidFill>
                <a:effectLst/>
                <a:latin typeface="Arial" panose="020B0604020202020204" pitchFamily="34" charset="0"/>
                <a:cs typeface="Arial" panose="020B0604020202020204" pitchFamily="34" charset="0"/>
              </a:rPr>
              <a:t>Microscopically,</a:t>
            </a:r>
            <a:r>
              <a:rPr lang="en-US">
                <a:effectLst/>
                <a:latin typeface="Arial" panose="020B0604020202020204" pitchFamily="34" charset="0"/>
                <a:cs typeface="Arial" panose="020B0604020202020204" pitchFamily="34" charset="0"/>
              </a:rPr>
              <a:t> concentric, lamellar arteriolar wall thickenings of the </a:t>
            </a:r>
            <a:r>
              <a:rPr lang="sr-Latn-RS">
                <a:effectLst/>
                <a:latin typeface="Arial" panose="020B0604020202020204" pitchFamily="34" charset="0"/>
                <a:cs typeface="Arial" panose="020B0604020202020204" pitchFamily="34" charset="0"/>
              </a:rPr>
              <a:t>“o</a:t>
            </a:r>
            <a:r>
              <a:rPr lang="en-US">
                <a:effectLst/>
                <a:latin typeface="Arial" panose="020B0604020202020204" pitchFamily="34" charset="0"/>
                <a:cs typeface="Arial" panose="020B0604020202020204" pitchFamily="34" charset="0"/>
              </a:rPr>
              <a:t>nion skin</a:t>
            </a:r>
            <a:r>
              <a:rPr lang="sr-Latn-RS">
                <a:effectLst/>
                <a:latin typeface="Arial" panose="020B0604020202020204" pitchFamily="34" charset="0"/>
                <a:cs typeface="Arial" panose="020B0604020202020204" pitchFamily="34" charset="0"/>
              </a:rPr>
              <a:t>“</a:t>
            </a:r>
            <a:r>
              <a:rPr lang="en-US">
                <a:effectLst/>
                <a:latin typeface="Arial" panose="020B0604020202020204" pitchFamily="34" charset="0"/>
                <a:cs typeface="Arial" panose="020B0604020202020204" pitchFamily="34" charset="0"/>
              </a:rPr>
              <a:t> type with progressive narrowing of the lumen.</a:t>
            </a:r>
          </a:p>
          <a:p>
            <a:r>
              <a:rPr lang="en-US">
                <a:effectLst/>
                <a:latin typeface="Arial" panose="020B0604020202020204" pitchFamily="34" charset="0"/>
                <a:cs typeface="Arial" panose="020B0604020202020204" pitchFamily="34" charset="0"/>
              </a:rPr>
              <a:t>There is a thickening of the basal membrane and multiplication of smooth muscle cells.</a:t>
            </a:r>
          </a:p>
          <a:p>
            <a:r>
              <a:rPr lang="en-US">
                <a:effectLst/>
                <a:latin typeface="Arial" panose="020B0604020202020204" pitchFamily="34" charset="0"/>
                <a:cs typeface="Arial" panose="020B0604020202020204" pitchFamily="34" charset="0"/>
              </a:rPr>
              <a:t>Sometimes, fibrinoid necrosis can occur in the blood vessel wall, which is called </a:t>
            </a:r>
            <a:r>
              <a:rPr lang="en-US">
                <a:solidFill>
                  <a:srgbClr val="FFFF00"/>
                </a:solidFill>
                <a:effectLst/>
                <a:latin typeface="Arial" panose="020B0604020202020204" pitchFamily="34" charset="0"/>
                <a:cs typeface="Arial" panose="020B0604020202020204" pitchFamily="34" charset="0"/>
              </a:rPr>
              <a:t>necrotizing arteriolitis</a:t>
            </a:r>
            <a:r>
              <a:rPr lang="en-US">
                <a:effectLst/>
                <a:latin typeface="Arial" panose="020B0604020202020204" pitchFamily="34" charset="0"/>
                <a:cs typeface="Arial" panose="020B0604020202020204" pitchFamily="34" charset="0"/>
              </a:rPr>
              <a:t>.</a:t>
            </a:r>
          </a:p>
          <a:p>
            <a:r>
              <a:rPr lang="en-US">
                <a:effectLst/>
                <a:latin typeface="Arial" panose="020B0604020202020204" pitchFamily="34" charset="0"/>
                <a:cs typeface="Arial" panose="020B0604020202020204" pitchFamily="34" charset="0"/>
              </a:rPr>
              <a:t>Blood vessels of the kidneys, periadrenal fat tissue, gall bladder, peripancreatic and intestinal blood vessels are usually affected.</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a:solidFill>
                  <a:srgbClr val="00B0F0"/>
                </a:solidFill>
              </a:rPr>
              <a:t>Hypertrophy of the heart</a:t>
            </a:r>
            <a:endParaRPr lang="sr-Cyrl-CS" b="1">
              <a:solidFill>
                <a:srgbClr val="00B0F0"/>
              </a:solidFill>
            </a:endParaRPr>
          </a:p>
        </p:txBody>
      </p:sp>
      <p:sp>
        <p:nvSpPr>
          <p:cNvPr id="3" name="Content Placeholder 2"/>
          <p:cNvSpPr>
            <a:spLocks noGrp="1"/>
          </p:cNvSpPr>
          <p:nvPr>
            <p:ph idx="1"/>
          </p:nvPr>
        </p:nvSpPr>
        <p:spPr/>
        <p:txBody>
          <a:bodyPr>
            <a:normAutofit/>
          </a:bodyPr>
          <a:lstStyle/>
          <a:p>
            <a:r>
              <a:rPr lang="en-US" sz="3600">
                <a:effectLst/>
                <a:latin typeface="Arial" panose="020B0604020202020204" pitchFamily="34" charset="0"/>
                <a:cs typeface="Arial" panose="020B0604020202020204" pitchFamily="34" charset="0"/>
              </a:rPr>
              <a:t>An important morphological characteristic of hypertensive heart disease is </a:t>
            </a:r>
            <a:r>
              <a:rPr lang="en-US" sz="3600">
                <a:solidFill>
                  <a:srgbClr val="FFFF00"/>
                </a:solidFill>
                <a:effectLst/>
                <a:latin typeface="Arial" panose="020B0604020202020204" pitchFamily="34" charset="0"/>
                <a:cs typeface="Arial" panose="020B0604020202020204" pitchFamily="34" charset="0"/>
              </a:rPr>
              <a:t>hypertrophy of the left ventricular wall</a:t>
            </a:r>
            <a:r>
              <a:rPr lang="sr-Latn-RS" sz="3600">
                <a:solidFill>
                  <a:srgbClr val="FFFF00"/>
                </a:solidFill>
                <a:effectLst/>
                <a:latin typeface="Arial" panose="020B0604020202020204" pitchFamily="34" charset="0"/>
                <a:cs typeface="Arial" panose="020B0604020202020204" pitchFamily="34" charset="0"/>
              </a:rPr>
              <a:t>.</a:t>
            </a:r>
            <a:endParaRPr lang="sr-Cyrl-CS" sz="3600">
              <a:solidFill>
                <a:srgbClr val="FFFF00"/>
              </a:solidFill>
              <a:effectLst/>
              <a:latin typeface="Arial" panose="020B0604020202020204" pitchFamily="34" charset="0"/>
              <a:cs typeface="Arial" panose="020B0604020202020204" pitchFamily="34" charset="0"/>
            </a:endParaRPr>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904447" y="2928934"/>
            <a:ext cx="6538265" cy="83099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ctr" defTabSz="914400" rtl="0" eaLnBrk="1" fontAlgn="base" latinLnBrk="0" hangingPunct="1">
              <a:lnSpc>
                <a:spcPct val="100000"/>
              </a:lnSpc>
              <a:spcBef>
                <a:spcPct val="0"/>
              </a:spcBef>
              <a:spcAft>
                <a:spcPct val="0"/>
              </a:spcAft>
              <a:buClrTx/>
              <a:buSzTx/>
              <a:buFontTx/>
              <a:buNone/>
              <a:tabLst/>
              <a:defRPr/>
            </a:pPr>
            <a:r>
              <a:rPr kumimoji="0" lang="en-GB" sz="4800" b="1" i="0" u="none" strike="noStrike" kern="1200" cap="none" spc="0" normalizeH="0" baseline="0" noProof="0">
                <a:ln>
                  <a:noFill/>
                </a:ln>
                <a:solidFill>
                  <a:srgbClr val="FF0000"/>
                </a:solidFill>
                <a:effectLst/>
                <a:uLnTx/>
                <a:uFillTx/>
                <a:latin typeface="Calibri"/>
                <a:ea typeface="Times New Roman" pitchFamily="18" charset="0"/>
                <a:cs typeface="Times New Roman" pitchFamily="18" charset="0"/>
              </a:rPr>
              <a:t>PERICARDIAL DISEASES</a:t>
            </a:r>
            <a:endParaRPr kumimoji="0" lang="en-GB" sz="4800" b="0" i="0" u="none" strike="noStrike" kern="1200" cap="none" spc="0" normalizeH="0" baseline="0" noProof="0">
              <a:ln>
                <a:noFill/>
              </a:ln>
              <a:solidFill>
                <a:prstClr val="white"/>
              </a:solidFill>
              <a:effectLst/>
              <a:uLnTx/>
              <a:uFillTx/>
              <a:latin typeface="Calibri"/>
              <a:ea typeface="+mn-ea"/>
              <a:cs typeface="Arial" pitchFamily="34" charset="0"/>
            </a:endParaRPr>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normAutofit/>
          </a:bodyPr>
          <a:lstStyle/>
          <a:p>
            <a:r>
              <a:rPr lang="en-US" sz="2800" b="1">
                <a:solidFill>
                  <a:srgbClr val="FF0000"/>
                </a:solidFill>
                <a:effectLst/>
              </a:rPr>
              <a:t>Foreign content in the pericardial cavity</a:t>
            </a:r>
            <a:endParaRPr lang="sr-Cyrl-CS" sz="2800">
              <a:solidFill>
                <a:srgbClr val="FF0000"/>
              </a:solidFill>
              <a:effectLst/>
            </a:endParaRPr>
          </a:p>
        </p:txBody>
      </p:sp>
      <p:sp>
        <p:nvSpPr>
          <p:cNvPr id="3" name="Content Placeholder 2"/>
          <p:cNvSpPr>
            <a:spLocks noGrp="1"/>
          </p:cNvSpPr>
          <p:nvPr>
            <p:ph idx="1"/>
          </p:nvPr>
        </p:nvSpPr>
        <p:spPr>
          <a:xfrm>
            <a:off x="457200" y="1357298"/>
            <a:ext cx="8229600" cy="4967302"/>
          </a:xfrm>
        </p:spPr>
        <p:txBody>
          <a:bodyPr>
            <a:normAutofit fontScale="92500" lnSpcReduction="10000"/>
          </a:bodyPr>
          <a:lstStyle/>
          <a:p>
            <a:r>
              <a:rPr lang="en-US" sz="2800" b="1">
                <a:solidFill>
                  <a:srgbClr val="00B0F0"/>
                </a:solidFill>
                <a:effectLst/>
                <a:latin typeface="Arial" panose="020B0604020202020204" pitchFamily="34" charset="0"/>
                <a:cs typeface="Arial" panose="020B0604020202020204" pitchFamily="34" charset="0"/>
              </a:rPr>
              <a:t>Hydropericardium</a:t>
            </a:r>
            <a:r>
              <a:rPr lang="en-US" sz="2800" b="1">
                <a:solidFill>
                  <a:srgbClr val="FFFF00"/>
                </a:solidFill>
                <a:effectLst/>
                <a:latin typeface="Arial" panose="020B0604020202020204" pitchFamily="34" charset="0"/>
                <a:cs typeface="Arial" panose="020B0604020202020204" pitchFamily="34" charset="0"/>
              </a:rPr>
              <a:t> </a:t>
            </a:r>
            <a:r>
              <a:rPr lang="en-US" sz="2800">
                <a:solidFill>
                  <a:srgbClr val="FFFF00"/>
                </a:solidFill>
                <a:effectLst/>
                <a:latin typeface="Arial" panose="020B0604020202020204" pitchFamily="34" charset="0"/>
                <a:cs typeface="Arial" panose="020B0604020202020204" pitchFamily="34" charset="0"/>
              </a:rPr>
              <a:t>is the presence of fluid in the pericardial cavity.</a:t>
            </a:r>
          </a:p>
          <a:p>
            <a:r>
              <a:rPr lang="en-US" sz="2800">
                <a:solidFill>
                  <a:srgbClr val="FFFF00"/>
                </a:solidFill>
                <a:effectLst/>
                <a:latin typeface="Arial" panose="020B0604020202020204" pitchFamily="34" charset="0"/>
                <a:cs typeface="Arial" panose="020B0604020202020204" pitchFamily="34" charset="0"/>
              </a:rPr>
              <a:t>Normally 30-50 ml of clear, yellowish, serous fluid.</a:t>
            </a:r>
          </a:p>
          <a:p>
            <a:r>
              <a:rPr lang="en-US" sz="2800">
                <a:solidFill>
                  <a:srgbClr val="FFFF00"/>
                </a:solidFill>
                <a:effectLst/>
                <a:latin typeface="Arial" panose="020B0604020202020204" pitchFamily="34" charset="0"/>
                <a:cs typeface="Arial" panose="020B0604020202020204" pitchFamily="34" charset="0"/>
              </a:rPr>
              <a:t>Under different circumstances, especially</a:t>
            </a:r>
            <a:r>
              <a:rPr lang="sr-Latn-RS" sz="2800">
                <a:solidFill>
                  <a:srgbClr val="FFFF00"/>
                </a:solidFill>
                <a:effectLst/>
                <a:latin typeface="Arial" panose="020B0604020202020204" pitchFamily="34" charset="0"/>
                <a:cs typeface="Arial" panose="020B0604020202020204" pitchFamily="34" charset="0"/>
              </a:rPr>
              <a:t>:</a:t>
            </a:r>
            <a:endParaRPr lang="en-US" sz="2800">
              <a:solidFill>
                <a:srgbClr val="FFFF00"/>
              </a:solidFill>
              <a:effectLst/>
              <a:latin typeface="Arial" panose="020B0604020202020204" pitchFamily="34" charset="0"/>
              <a:cs typeface="Arial" panose="020B0604020202020204" pitchFamily="34" charset="0"/>
            </a:endParaRPr>
          </a:p>
          <a:p>
            <a:pPr lvl="1"/>
            <a:r>
              <a:rPr lang="en-US" sz="2600">
                <a:solidFill>
                  <a:srgbClr val="00B0F0"/>
                </a:solidFill>
                <a:effectLst/>
                <a:latin typeface="Arial" panose="020B0604020202020204" pitchFamily="34" charset="0"/>
                <a:cs typeface="Arial" panose="020B0604020202020204" pitchFamily="34" charset="0"/>
              </a:rPr>
              <a:t>when the function of the left or right heart decreases,</a:t>
            </a:r>
          </a:p>
          <a:p>
            <a:pPr lvl="1"/>
            <a:r>
              <a:rPr lang="en-US" sz="2600">
                <a:solidFill>
                  <a:srgbClr val="00B0F0"/>
                </a:solidFill>
                <a:effectLst/>
                <a:latin typeface="Arial" panose="020B0604020202020204" pitchFamily="34" charset="0"/>
                <a:cs typeface="Arial" panose="020B0604020202020204" pitchFamily="34" charset="0"/>
              </a:rPr>
              <a:t>with hypoproteinemia (kidney disease, liver disease, nutritional hypoproteinemia) over 500 ml of fluid can accumulate</a:t>
            </a:r>
          </a:p>
          <a:p>
            <a:r>
              <a:rPr lang="en-US" sz="2800">
                <a:solidFill>
                  <a:srgbClr val="FFFF00"/>
                </a:solidFill>
                <a:effectLst/>
                <a:latin typeface="Arial" panose="020B0604020202020204" pitchFamily="34" charset="0"/>
                <a:cs typeface="Arial" panose="020B0604020202020204" pitchFamily="34" charset="0"/>
              </a:rPr>
              <a:t>The prognosis depends on the amount and speed of accumulation.</a:t>
            </a:r>
            <a:endParaRPr lang="sr-Cyrl-CS">
              <a:solidFill>
                <a:srgbClr val="FFFF00"/>
              </a:solidFill>
              <a:effectLst/>
              <a:latin typeface="Arial" panose="020B0604020202020204" pitchFamily="34" charset="0"/>
              <a:cs typeface="Arial" panose="020B0604020202020204" pitchFamily="34" charset="0"/>
            </a:endParaRPr>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2656"/>
            <a:ext cx="8229600" cy="6525344"/>
          </a:xfrm>
        </p:spPr>
        <p:txBody>
          <a:bodyPr>
            <a:normAutofit fontScale="92500" lnSpcReduction="20000"/>
          </a:bodyPr>
          <a:lstStyle/>
          <a:p>
            <a:r>
              <a:rPr lang="en-US" sz="2800" b="1">
                <a:solidFill>
                  <a:srgbClr val="FFFF00"/>
                </a:solidFill>
                <a:effectLst/>
                <a:latin typeface="Arial" panose="020B0604020202020204" pitchFamily="34" charset="0"/>
                <a:cs typeface="Arial" panose="020B0604020202020204" pitchFamily="34" charset="0"/>
              </a:rPr>
              <a:t>Serosanguineous</a:t>
            </a:r>
            <a:r>
              <a:rPr lang="en-US" sz="2800">
                <a:effectLst/>
                <a:latin typeface="Arial" panose="020B0604020202020204" pitchFamily="34" charset="0"/>
                <a:cs typeface="Arial" panose="020B0604020202020204" pitchFamily="34" charset="0"/>
              </a:rPr>
              <a:t> content usually in blunt chest trauma or cardiopulmonary resuscitation.</a:t>
            </a:r>
          </a:p>
          <a:p>
            <a:r>
              <a:rPr lang="en-US" sz="2800" b="1">
                <a:solidFill>
                  <a:srgbClr val="FFFF00"/>
                </a:solidFill>
                <a:effectLst/>
                <a:latin typeface="Arial" panose="020B0604020202020204" pitchFamily="34" charset="0"/>
                <a:cs typeface="Arial" panose="020B0604020202020204" pitchFamily="34" charset="0"/>
              </a:rPr>
              <a:t>Chylous content </a:t>
            </a:r>
            <a:r>
              <a:rPr lang="en-US" sz="2800">
                <a:effectLst/>
                <a:latin typeface="Arial" panose="020B0604020202020204" pitchFamily="34" charset="0"/>
                <a:cs typeface="Arial" panose="020B0604020202020204" pitchFamily="34" charset="0"/>
              </a:rPr>
              <a:t>in obstruction of lymphatic vessels, usually in tumors in the mediastinum.</a:t>
            </a:r>
          </a:p>
          <a:p>
            <a:r>
              <a:rPr lang="en-US" sz="2800" b="1">
                <a:solidFill>
                  <a:srgbClr val="FFFF00"/>
                </a:solidFill>
                <a:effectLst/>
                <a:latin typeface="Arial" panose="020B0604020202020204" pitchFamily="34" charset="0"/>
                <a:cs typeface="Arial" panose="020B0604020202020204" pitchFamily="34" charset="0"/>
              </a:rPr>
              <a:t>Cholesterol content </a:t>
            </a:r>
            <a:r>
              <a:rPr lang="en-US" sz="2800">
                <a:effectLst/>
                <a:latin typeface="Arial" panose="020B0604020202020204" pitchFamily="34" charset="0"/>
                <a:cs typeface="Arial" panose="020B0604020202020204" pitchFamily="34" charset="0"/>
              </a:rPr>
              <a:t>is found in myxedema or is idiopathic (possible previous bleeding).</a:t>
            </a:r>
          </a:p>
          <a:p>
            <a:r>
              <a:rPr lang="en-US" sz="2800" b="1">
                <a:solidFill>
                  <a:srgbClr val="FF0000"/>
                </a:solidFill>
                <a:effectLst/>
                <a:latin typeface="Arial" panose="020B0604020202020204" pitchFamily="34" charset="0"/>
                <a:cs typeface="Arial" panose="020B0604020202020204" pitchFamily="34" charset="0"/>
              </a:rPr>
              <a:t>Haemopericardium</a:t>
            </a:r>
            <a:r>
              <a:rPr lang="en-US" sz="2800">
                <a:effectLst/>
                <a:latin typeface="Arial" panose="020B0604020202020204" pitchFamily="34" charset="0"/>
                <a:cs typeface="Arial" panose="020B0604020202020204" pitchFamily="34" charset="0"/>
              </a:rPr>
              <a:t> represents the blood in the pericardial cavity. The blood most often originates from a ruptured heart in myocardial infarction, ruptured aneurysm of the ascending aorta, ruptured coronary arteries (aneurysms, coronary disease), hemorrhagic diathesis, heart tumor, myocardial abscess, traumatic heart injury.</a:t>
            </a:r>
          </a:p>
          <a:p>
            <a:r>
              <a:rPr lang="en-US" sz="2800" b="1">
                <a:solidFill>
                  <a:srgbClr val="FFC000"/>
                </a:solidFill>
                <a:effectLst/>
                <a:latin typeface="Arial" panose="020B0604020202020204" pitchFamily="34" charset="0"/>
                <a:cs typeface="Arial" panose="020B0604020202020204" pitchFamily="34" charset="0"/>
              </a:rPr>
              <a:t>A foreign body </a:t>
            </a:r>
            <a:r>
              <a:rPr lang="en-US" sz="2800">
                <a:effectLst/>
                <a:latin typeface="Arial" panose="020B0604020202020204" pitchFamily="34" charset="0"/>
                <a:cs typeface="Arial" panose="020B0604020202020204" pitchFamily="34" charset="0"/>
              </a:rPr>
              <a:t>can be found in traumatic injuries.</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0"/>
            <a:ext cx="8229600" cy="764704"/>
          </a:xfrm>
        </p:spPr>
        <p:txBody>
          <a:bodyPr>
            <a:normAutofit/>
          </a:bodyPr>
          <a:lstStyle/>
          <a:p>
            <a:r>
              <a:rPr lang="sr-Cyrl-CS" sz="3600">
                <a:solidFill>
                  <a:srgbClr val="FF0000"/>
                </a:solidFill>
              </a:rPr>
              <a:t>	</a:t>
            </a:r>
            <a:r>
              <a:rPr lang="sr-Latn-CS" sz="3600" b="1">
                <a:solidFill>
                  <a:srgbClr val="FF0000"/>
                </a:solidFill>
              </a:rPr>
              <a:t>Pathophysiology</a:t>
            </a:r>
            <a:endParaRPr lang="sr-Cyrl-CS" sz="3600" b="1">
              <a:solidFill>
                <a:srgbClr val="FF0000"/>
              </a:solidFill>
            </a:endParaRPr>
          </a:p>
        </p:txBody>
      </p:sp>
      <p:sp>
        <p:nvSpPr>
          <p:cNvPr id="3" name="Content Placeholder 2"/>
          <p:cNvSpPr>
            <a:spLocks noGrp="1"/>
          </p:cNvSpPr>
          <p:nvPr>
            <p:ph idx="1"/>
          </p:nvPr>
        </p:nvSpPr>
        <p:spPr>
          <a:xfrm>
            <a:off x="251520" y="764704"/>
            <a:ext cx="8640960" cy="5950444"/>
          </a:xfrm>
        </p:spPr>
        <p:txBody>
          <a:bodyPr>
            <a:normAutofit lnSpcReduction="10000"/>
          </a:bodyPr>
          <a:lstStyle/>
          <a:p>
            <a:r>
              <a:rPr lang="en-US"/>
              <a:t>In communicating defects with a left-right shunt, blood recirculates through the lungs (pulmonary hypervolemia).</a:t>
            </a:r>
          </a:p>
          <a:p>
            <a:r>
              <a:rPr lang="en-US"/>
              <a:t>Altered hemodynamics causes progressive adaptive-compensatory changes and pathological lesions in the pulmonary vascular bed, which when developed establish new hemodynamic relationships, lead to progressive deterioration of the patient's condition and death.</a:t>
            </a:r>
          </a:p>
          <a:p>
            <a:r>
              <a:rPr lang="en-US"/>
              <a:t>With increased resistance in the pulmonary vascular bed, the size of the left-right shunt decreases, the shunt can become bidirectional, i.e. reverse right-left with the appearance of cyanosis (</a:t>
            </a:r>
            <a:r>
              <a:rPr lang="en-US" b="1">
                <a:solidFill>
                  <a:srgbClr val="FF0000"/>
                </a:solidFill>
              </a:rPr>
              <a:t>Eisenmenger's phase of the defect</a:t>
            </a:r>
            <a:r>
              <a:rPr lang="en-US"/>
              <a:t>, when surgical correction of the defect is contraindicated).</a:t>
            </a:r>
          </a:p>
          <a:p>
            <a:r>
              <a:rPr lang="en-US"/>
              <a:t>The prognosis of patients with a fixed right-left shunt is poor.</a:t>
            </a:r>
          </a:p>
          <a:p>
            <a:r>
              <a:rPr lang="en-US"/>
              <a:t>Therefore, monitoring the histo-pathological changes of the pulmonary vascular bed is of great practical importance, as it provides the possibility of assessing the surgical correctability of the defect.</a:t>
            </a:r>
            <a:endParaRPr lang="sr-Cyrl-CS"/>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cap="all">
                <a:solidFill>
                  <a:srgbClr val="FF0000"/>
                </a:solidFill>
              </a:rPr>
              <a:t>Peri</a:t>
            </a:r>
            <a:r>
              <a:rPr lang="sr-Latn-RS" b="1" cap="all">
                <a:solidFill>
                  <a:srgbClr val="FF0000"/>
                </a:solidFill>
              </a:rPr>
              <a:t>C</a:t>
            </a:r>
            <a:r>
              <a:rPr lang="en-GB" b="1" cap="all">
                <a:solidFill>
                  <a:srgbClr val="FF0000"/>
                </a:solidFill>
              </a:rPr>
              <a:t>arditis</a:t>
            </a:r>
            <a:r>
              <a:rPr lang="sr-Cyrl-CS">
                <a:solidFill>
                  <a:srgbClr val="FF0000"/>
                </a:solidFill>
              </a:rPr>
              <a:t/>
            </a:r>
            <a:br>
              <a:rPr lang="sr-Cyrl-CS">
                <a:solidFill>
                  <a:srgbClr val="FF0000"/>
                </a:solidFill>
              </a:rPr>
            </a:br>
            <a:endParaRPr lang="sr-Cyrl-CS">
              <a:solidFill>
                <a:srgbClr val="FF0000"/>
              </a:solidFill>
            </a:endParaRPr>
          </a:p>
        </p:txBody>
      </p:sp>
      <p:sp>
        <p:nvSpPr>
          <p:cNvPr id="3" name="Content Placeholder 2"/>
          <p:cNvSpPr>
            <a:spLocks noGrp="1"/>
          </p:cNvSpPr>
          <p:nvPr>
            <p:ph idx="1"/>
          </p:nvPr>
        </p:nvSpPr>
        <p:spPr>
          <a:xfrm>
            <a:off x="457200" y="1357298"/>
            <a:ext cx="8229600" cy="5143536"/>
          </a:xfrm>
        </p:spPr>
        <p:txBody>
          <a:bodyPr>
            <a:normAutofit/>
          </a:bodyPr>
          <a:lstStyle/>
          <a:p>
            <a:r>
              <a:rPr lang="en-GB">
                <a:effectLst/>
                <a:latin typeface="Arial" panose="020B0604020202020204" pitchFamily="34" charset="0"/>
                <a:cs typeface="Arial" panose="020B0604020202020204" pitchFamily="34" charset="0"/>
              </a:rPr>
              <a:t>Pericarditis is inflammation of the pericardium.</a:t>
            </a:r>
          </a:p>
          <a:p>
            <a:r>
              <a:rPr lang="en-GB" b="1">
                <a:solidFill>
                  <a:schemeClr val="accent2">
                    <a:lumMod val="60000"/>
                    <a:lumOff val="40000"/>
                  </a:schemeClr>
                </a:solidFill>
                <a:effectLst/>
                <a:latin typeface="Arial" panose="020B0604020202020204" pitchFamily="34" charset="0"/>
                <a:cs typeface="Arial" panose="020B0604020202020204" pitchFamily="34" charset="0"/>
              </a:rPr>
              <a:t>Primary pericarditis </a:t>
            </a:r>
            <a:r>
              <a:rPr lang="en-GB">
                <a:effectLst/>
                <a:latin typeface="Arial" panose="020B0604020202020204" pitchFamily="34" charset="0"/>
                <a:cs typeface="Arial" panose="020B0604020202020204" pitchFamily="34" charset="0"/>
              </a:rPr>
              <a:t>is rare and usually of viral origin.</a:t>
            </a:r>
          </a:p>
          <a:p>
            <a:r>
              <a:rPr lang="en-GB" b="1">
                <a:solidFill>
                  <a:schemeClr val="accent2">
                    <a:lumMod val="60000"/>
                    <a:lumOff val="40000"/>
                  </a:schemeClr>
                </a:solidFill>
                <a:effectLst/>
                <a:latin typeface="Arial" panose="020B0604020202020204" pitchFamily="34" charset="0"/>
                <a:cs typeface="Arial" panose="020B0604020202020204" pitchFamily="34" charset="0"/>
              </a:rPr>
              <a:t>Secondary </a:t>
            </a:r>
            <a:r>
              <a:rPr lang="en-GB">
                <a:effectLst/>
                <a:latin typeface="Arial" panose="020B0604020202020204" pitchFamily="34" charset="0"/>
                <a:cs typeface="Arial" panose="020B0604020202020204" pitchFamily="34" charset="0"/>
              </a:rPr>
              <a:t>ones are more common and follow:</a:t>
            </a:r>
          </a:p>
          <a:p>
            <a:pPr lvl="1"/>
            <a:r>
              <a:rPr lang="en-GB" sz="2000">
                <a:effectLst/>
                <a:latin typeface="Arial" panose="020B0604020202020204" pitchFamily="34" charset="0"/>
                <a:cs typeface="Arial" panose="020B0604020202020204" pitchFamily="34" charset="0"/>
              </a:rPr>
              <a:t>myocardial infarction</a:t>
            </a:r>
          </a:p>
          <a:p>
            <a:pPr lvl="1"/>
            <a:r>
              <a:rPr lang="en-GB" sz="2000">
                <a:effectLst/>
                <a:latin typeface="Arial" panose="020B0604020202020204" pitchFamily="34" charset="0"/>
                <a:cs typeface="Arial" panose="020B0604020202020204" pitchFamily="34" charset="0"/>
              </a:rPr>
              <a:t>uremia</a:t>
            </a:r>
          </a:p>
          <a:p>
            <a:pPr lvl="1"/>
            <a:r>
              <a:rPr lang="en-GB" sz="2000">
                <a:effectLst/>
                <a:latin typeface="Arial" panose="020B0604020202020204" pitchFamily="34" charset="0"/>
                <a:cs typeface="Arial" panose="020B0604020202020204" pitchFamily="34" charset="0"/>
              </a:rPr>
              <a:t>heart surgery</a:t>
            </a:r>
          </a:p>
          <a:p>
            <a:pPr lvl="1"/>
            <a:r>
              <a:rPr lang="en-GB" sz="2000">
                <a:effectLst/>
                <a:latin typeface="Arial" panose="020B0604020202020204" pitchFamily="34" charset="0"/>
                <a:cs typeface="Arial" panose="020B0604020202020204" pitchFamily="34" charset="0"/>
              </a:rPr>
              <a:t>rheumatic fever</a:t>
            </a:r>
          </a:p>
          <a:p>
            <a:pPr lvl="1"/>
            <a:r>
              <a:rPr lang="en-GB" sz="2000">
                <a:effectLst/>
                <a:latin typeface="Arial" panose="020B0604020202020204" pitchFamily="34" charset="0"/>
                <a:cs typeface="Arial" panose="020B0604020202020204" pitchFamily="34" charset="0"/>
              </a:rPr>
              <a:t>systemic lupus erythematosus</a:t>
            </a:r>
          </a:p>
          <a:p>
            <a:pPr lvl="1"/>
            <a:r>
              <a:rPr lang="en-GB" sz="2000">
                <a:effectLst/>
                <a:latin typeface="Arial" panose="020B0604020202020204" pitchFamily="34" charset="0"/>
                <a:cs typeface="Arial" panose="020B0604020202020204" pitchFamily="34" charset="0"/>
              </a:rPr>
              <a:t>rheumatoid disease</a:t>
            </a:r>
          </a:p>
          <a:p>
            <a:pPr lvl="1"/>
            <a:r>
              <a:rPr lang="en-GB" sz="2000">
                <a:effectLst/>
                <a:latin typeface="Arial" panose="020B0604020202020204" pitchFamily="34" charset="0"/>
                <a:cs typeface="Arial" panose="020B0604020202020204" pitchFamily="34" charset="0"/>
              </a:rPr>
              <a:t>cancer invasion</a:t>
            </a:r>
          </a:p>
          <a:p>
            <a:pPr lvl="1"/>
            <a:r>
              <a:rPr lang="en-GB" sz="2000">
                <a:effectLst/>
                <a:latin typeface="Arial" panose="020B0604020202020204" pitchFamily="34" charset="0"/>
                <a:cs typeface="Arial" panose="020B0604020202020204" pitchFamily="34" charset="0"/>
              </a:rPr>
              <a:t>radiation</a:t>
            </a:r>
            <a:endParaRPr lang="sr-Cyrl-CS" sz="2000">
              <a:solidFill>
                <a:srgbClr val="FFFF00"/>
              </a:solidFill>
              <a:effectLst/>
              <a:latin typeface="Arial" panose="020B0604020202020204" pitchFamily="34" charset="0"/>
              <a:cs typeface="Arial" panose="020B0604020202020204" pitchFamily="34" charset="0"/>
            </a:endParaRPr>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142852"/>
            <a:ext cx="8229600" cy="1143000"/>
          </a:xfrm>
        </p:spPr>
        <p:txBody>
          <a:bodyPr/>
          <a:lstStyle/>
          <a:p>
            <a:r>
              <a:rPr lang="en-GB">
                <a:solidFill>
                  <a:srgbClr val="FFFF00"/>
                </a:solidFill>
              </a:rPr>
              <a:t>Mor</a:t>
            </a:r>
            <a:r>
              <a:rPr lang="sr-Latn-RS">
                <a:solidFill>
                  <a:srgbClr val="FFFF00"/>
                </a:solidFill>
              </a:rPr>
              <a:t>PH</a:t>
            </a:r>
            <a:r>
              <a:rPr lang="en-GB">
                <a:solidFill>
                  <a:srgbClr val="FFFF00"/>
                </a:solidFill>
              </a:rPr>
              <a:t>olo</a:t>
            </a:r>
            <a:r>
              <a:rPr lang="sr-Latn-RS">
                <a:solidFill>
                  <a:srgbClr val="FFFF00"/>
                </a:solidFill>
              </a:rPr>
              <a:t>gy</a:t>
            </a:r>
            <a:endParaRPr lang="sr-Cyrl-CS">
              <a:solidFill>
                <a:srgbClr val="FFFF00"/>
              </a:solidFill>
            </a:endParaRPr>
          </a:p>
        </p:txBody>
      </p:sp>
      <p:sp>
        <p:nvSpPr>
          <p:cNvPr id="3" name="Content Placeholder 2"/>
          <p:cNvSpPr>
            <a:spLocks noGrp="1"/>
          </p:cNvSpPr>
          <p:nvPr>
            <p:ph idx="1"/>
          </p:nvPr>
        </p:nvSpPr>
        <p:spPr>
          <a:xfrm>
            <a:off x="457200" y="1500174"/>
            <a:ext cx="8229600" cy="5000660"/>
          </a:xfrm>
        </p:spPr>
        <p:txBody>
          <a:bodyPr>
            <a:normAutofit fontScale="92500"/>
          </a:bodyPr>
          <a:lstStyle/>
          <a:p>
            <a:r>
              <a:rPr lang="en-US" sz="3200">
                <a:effectLst/>
                <a:latin typeface="Arial" panose="020B0604020202020204" pitchFamily="34" charset="0"/>
                <a:cs typeface="Arial" panose="020B0604020202020204" pitchFamily="34" charset="0"/>
              </a:rPr>
              <a:t>most often it is </a:t>
            </a:r>
            <a:r>
              <a:rPr lang="en-US" sz="3200" b="1">
                <a:solidFill>
                  <a:schemeClr val="accent2">
                    <a:lumMod val="60000"/>
                    <a:lumOff val="40000"/>
                  </a:schemeClr>
                </a:solidFill>
                <a:effectLst/>
                <a:latin typeface="Arial" panose="020B0604020202020204" pitchFamily="34" charset="0"/>
                <a:cs typeface="Arial" panose="020B0604020202020204" pitchFamily="34" charset="0"/>
              </a:rPr>
              <a:t>serous or serofibrin</a:t>
            </a:r>
            <a:r>
              <a:rPr lang="sr-Latn-RS" sz="3200" b="1">
                <a:solidFill>
                  <a:schemeClr val="accent2">
                    <a:lumMod val="60000"/>
                    <a:lumOff val="40000"/>
                  </a:schemeClr>
                </a:solidFill>
                <a:effectLst/>
                <a:latin typeface="Arial" panose="020B0604020202020204" pitchFamily="34" charset="0"/>
                <a:cs typeface="Arial" panose="020B0604020202020204" pitchFamily="34" charset="0"/>
              </a:rPr>
              <a:t>ous</a:t>
            </a:r>
            <a:r>
              <a:rPr lang="en-US" sz="3200" b="1">
                <a:solidFill>
                  <a:schemeClr val="accent2">
                    <a:lumMod val="60000"/>
                    <a:lumOff val="40000"/>
                  </a:schemeClr>
                </a:solidFill>
                <a:effectLst/>
                <a:latin typeface="Arial" panose="020B0604020202020204" pitchFamily="34" charset="0"/>
                <a:cs typeface="Arial" panose="020B0604020202020204" pitchFamily="34" charset="0"/>
              </a:rPr>
              <a:t> </a:t>
            </a:r>
            <a:r>
              <a:rPr lang="en-US" sz="3200" b="1">
                <a:effectLst/>
                <a:latin typeface="Arial" panose="020B0604020202020204" pitchFamily="34" charset="0"/>
                <a:cs typeface="Arial" panose="020B0604020202020204" pitchFamily="34" charset="0"/>
              </a:rPr>
              <a:t>pericarditis,</a:t>
            </a:r>
            <a:r>
              <a:rPr lang="en-US" sz="3200">
                <a:effectLst/>
                <a:latin typeface="Arial" panose="020B0604020202020204" pitchFamily="34" charset="0"/>
                <a:cs typeface="Arial" panose="020B0604020202020204" pitchFamily="34" charset="0"/>
              </a:rPr>
              <a:t> and if purulent bacteria colonize, </a:t>
            </a:r>
            <a:r>
              <a:rPr lang="en-US" sz="3200" b="1">
                <a:solidFill>
                  <a:schemeClr val="accent2">
                    <a:lumMod val="60000"/>
                    <a:lumOff val="40000"/>
                  </a:schemeClr>
                </a:solidFill>
                <a:effectLst/>
                <a:latin typeface="Arial" panose="020B0604020202020204" pitchFamily="34" charset="0"/>
                <a:cs typeface="Arial" panose="020B0604020202020204" pitchFamily="34" charset="0"/>
              </a:rPr>
              <a:t>purulent pericarditis </a:t>
            </a:r>
            <a:r>
              <a:rPr lang="en-US" sz="3200">
                <a:effectLst/>
                <a:latin typeface="Arial" panose="020B0604020202020204" pitchFamily="34" charset="0"/>
                <a:cs typeface="Arial" panose="020B0604020202020204" pitchFamily="34" charset="0"/>
              </a:rPr>
              <a:t>occurs.</a:t>
            </a:r>
          </a:p>
          <a:p>
            <a:r>
              <a:rPr lang="en-US" sz="3200">
                <a:effectLst/>
                <a:latin typeface="Arial" panose="020B0604020202020204" pitchFamily="34" charset="0"/>
                <a:cs typeface="Arial" panose="020B0604020202020204" pitchFamily="34" charset="0"/>
              </a:rPr>
              <a:t>If the patient survives, resorption of the exudate usually occurs.</a:t>
            </a:r>
          </a:p>
          <a:p>
            <a:r>
              <a:rPr lang="en-US" sz="3200">
                <a:effectLst/>
                <a:latin typeface="Arial" panose="020B0604020202020204" pitchFamily="34" charset="0"/>
                <a:cs typeface="Arial" panose="020B0604020202020204" pitchFamily="34" charset="0"/>
              </a:rPr>
              <a:t>In cases of </a:t>
            </a:r>
            <a:r>
              <a:rPr lang="en-US" sz="3200" b="1">
                <a:effectLst/>
                <a:latin typeface="Arial" panose="020B0604020202020204" pitchFamily="34" charset="0"/>
                <a:cs typeface="Arial" panose="020B0604020202020204" pitchFamily="34" charset="0"/>
              </a:rPr>
              <a:t>pure fibrin pericarditis</a:t>
            </a:r>
            <a:r>
              <a:rPr lang="en-US" sz="3200">
                <a:effectLst/>
                <a:latin typeface="Arial" panose="020B0604020202020204" pitchFamily="34" charset="0"/>
                <a:cs typeface="Arial" panose="020B0604020202020204" pitchFamily="34" charset="0"/>
              </a:rPr>
              <a:t>, there may be organization of exudate, formation of adhesions, which is called </a:t>
            </a:r>
            <a:r>
              <a:rPr lang="en-US" sz="3200" b="1">
                <a:solidFill>
                  <a:srgbClr val="FF0000"/>
                </a:solidFill>
                <a:effectLst/>
                <a:latin typeface="Arial" panose="020B0604020202020204" pitchFamily="34" charset="0"/>
                <a:cs typeface="Arial" panose="020B0604020202020204" pitchFamily="34" charset="0"/>
              </a:rPr>
              <a:t>concretio cordis</a:t>
            </a:r>
            <a:r>
              <a:rPr lang="en-US" sz="3200">
                <a:effectLst/>
                <a:latin typeface="Arial" panose="020B0604020202020204" pitchFamily="34" charset="0"/>
                <a:cs typeface="Arial" panose="020B0604020202020204" pitchFamily="34" charset="0"/>
              </a:rPr>
              <a:t>.</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CS">
                <a:solidFill>
                  <a:srgbClr val="FFC000"/>
                </a:solidFill>
              </a:rPr>
              <a:t>Other forms of peicarditis</a:t>
            </a:r>
            <a:endParaRPr lang="sr-Cyrl-CS">
              <a:solidFill>
                <a:srgbClr val="FFC000"/>
              </a:solidFill>
            </a:endParaRPr>
          </a:p>
        </p:txBody>
      </p:sp>
      <p:sp>
        <p:nvSpPr>
          <p:cNvPr id="3" name="Content Placeholder 2"/>
          <p:cNvSpPr>
            <a:spLocks noGrp="1"/>
          </p:cNvSpPr>
          <p:nvPr>
            <p:ph idx="1"/>
          </p:nvPr>
        </p:nvSpPr>
        <p:spPr/>
        <p:txBody>
          <a:bodyPr>
            <a:normAutofit/>
          </a:bodyPr>
          <a:lstStyle/>
          <a:p>
            <a:r>
              <a:rPr lang="en-US" sz="3200">
                <a:solidFill>
                  <a:srgbClr val="FF0000"/>
                </a:solidFill>
                <a:effectLst/>
                <a:latin typeface="Arial" panose="020B0604020202020204" pitchFamily="34" charset="0"/>
                <a:cs typeface="Arial" panose="020B0604020202020204" pitchFamily="34" charset="0"/>
              </a:rPr>
              <a:t>Tuberculosis</a:t>
            </a:r>
            <a:r>
              <a:rPr lang="en-US" sz="3200">
                <a:solidFill>
                  <a:srgbClr val="00B0F0"/>
                </a:solidFill>
                <a:effectLst/>
                <a:latin typeface="Arial" panose="020B0604020202020204" pitchFamily="34" charset="0"/>
                <a:cs typeface="Arial" panose="020B0604020202020204" pitchFamily="34" charset="0"/>
              </a:rPr>
              <a:t> often leaves adhesions.</a:t>
            </a:r>
          </a:p>
          <a:p>
            <a:r>
              <a:rPr lang="en-US" sz="3200">
                <a:solidFill>
                  <a:srgbClr val="FF0000"/>
                </a:solidFill>
                <a:effectLst/>
                <a:latin typeface="Arial" panose="020B0604020202020204" pitchFamily="34" charset="0"/>
                <a:cs typeface="Arial" panose="020B0604020202020204" pitchFamily="34" charset="0"/>
              </a:rPr>
              <a:t>Fungal</a:t>
            </a:r>
            <a:r>
              <a:rPr lang="en-US" sz="3200">
                <a:solidFill>
                  <a:srgbClr val="00B0F0"/>
                </a:solidFill>
                <a:effectLst/>
                <a:latin typeface="Arial" panose="020B0604020202020204" pitchFamily="34" charset="0"/>
                <a:cs typeface="Arial" panose="020B0604020202020204" pitchFamily="34" charset="0"/>
              </a:rPr>
              <a:t> pericarditis is rare</a:t>
            </a:r>
          </a:p>
          <a:p>
            <a:r>
              <a:rPr lang="en-US" sz="3200">
                <a:solidFill>
                  <a:srgbClr val="00B0F0"/>
                </a:solidFill>
                <a:effectLst/>
                <a:latin typeface="Arial" panose="020B0604020202020204" pitchFamily="34" charset="0"/>
                <a:cs typeface="Arial" panose="020B0604020202020204" pitchFamily="34" charset="0"/>
              </a:rPr>
              <a:t>If a </a:t>
            </a:r>
            <a:r>
              <a:rPr lang="en-US" sz="3200">
                <a:solidFill>
                  <a:srgbClr val="FF0000"/>
                </a:solidFill>
                <a:effectLst/>
                <a:latin typeface="Arial" panose="020B0604020202020204" pitchFamily="34" charset="0"/>
                <a:cs typeface="Arial" panose="020B0604020202020204" pitchFamily="34" charset="0"/>
              </a:rPr>
              <a:t>hemorrhagic component </a:t>
            </a:r>
            <a:r>
              <a:rPr lang="en-US" sz="3200">
                <a:solidFill>
                  <a:srgbClr val="00B0F0"/>
                </a:solidFill>
                <a:effectLst/>
                <a:latin typeface="Arial" panose="020B0604020202020204" pitchFamily="34" charset="0"/>
                <a:cs typeface="Arial" panose="020B0604020202020204" pitchFamily="34" charset="0"/>
              </a:rPr>
              <a:t>is present in the exudate, it is usually a cancer invasion</a:t>
            </a:r>
            <a:r>
              <a:rPr lang="en-GB" sz="3200">
                <a:latin typeface="+mj-lt"/>
              </a:rPr>
              <a:t>. </a:t>
            </a:r>
            <a:endParaRPr lang="sr-Cyrl-CS" sz="3200">
              <a:latin typeface="+mj-lt"/>
            </a:endParaRPr>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lstStyle/>
          <a:p>
            <a:r>
              <a:rPr lang="en-GB" b="1">
                <a:solidFill>
                  <a:srgbClr val="FFC000"/>
                </a:solidFill>
              </a:rPr>
              <a:t>Chronic pericarditis</a:t>
            </a:r>
            <a:endParaRPr lang="sr-Cyrl-CS">
              <a:solidFill>
                <a:srgbClr val="FFC000"/>
              </a:solidFill>
            </a:endParaRPr>
          </a:p>
        </p:txBody>
      </p:sp>
      <p:sp>
        <p:nvSpPr>
          <p:cNvPr id="3" name="Content Placeholder 2"/>
          <p:cNvSpPr>
            <a:spLocks noGrp="1"/>
          </p:cNvSpPr>
          <p:nvPr>
            <p:ph idx="1"/>
          </p:nvPr>
        </p:nvSpPr>
        <p:spPr>
          <a:xfrm>
            <a:off x="457200" y="1285860"/>
            <a:ext cx="8229600" cy="5214974"/>
          </a:xfrm>
        </p:spPr>
        <p:txBody>
          <a:bodyPr>
            <a:normAutofit/>
          </a:bodyPr>
          <a:lstStyle/>
          <a:p>
            <a:r>
              <a:rPr lang="en-US">
                <a:effectLst/>
                <a:latin typeface="Arial" panose="020B0604020202020204" pitchFamily="34" charset="0"/>
                <a:cs typeface="Arial" panose="020B0604020202020204" pitchFamily="34" charset="0"/>
              </a:rPr>
              <a:t>It refers to the healed stage of some form of pericardial inflammation.</a:t>
            </a:r>
          </a:p>
          <a:p>
            <a:r>
              <a:rPr lang="en-US">
                <a:effectLst/>
                <a:latin typeface="Arial" panose="020B0604020202020204" pitchFamily="34" charset="0"/>
                <a:cs typeface="Arial" panose="020B0604020202020204" pitchFamily="34" charset="0"/>
              </a:rPr>
              <a:t>Two forms of healed pericarditis are significant</a:t>
            </a:r>
            <a:r>
              <a:rPr lang="sr-Cyrl-RS">
                <a:effectLst/>
                <a:latin typeface="Arial" panose="020B0604020202020204" pitchFamily="34" charset="0"/>
                <a:cs typeface="Arial" panose="020B0604020202020204" pitchFamily="34" charset="0"/>
              </a:rPr>
              <a:t>:</a:t>
            </a:r>
            <a:endParaRPr lang="en-US">
              <a:effectLst/>
              <a:latin typeface="Arial" panose="020B0604020202020204" pitchFamily="34" charset="0"/>
              <a:cs typeface="Arial" panose="020B0604020202020204" pitchFamily="34" charset="0"/>
            </a:endParaRPr>
          </a:p>
          <a:p>
            <a:r>
              <a:rPr lang="en-US" b="1">
                <a:solidFill>
                  <a:srgbClr val="FF0000"/>
                </a:solidFill>
                <a:effectLst/>
                <a:latin typeface="Arial" panose="020B0604020202020204" pitchFamily="34" charset="0"/>
                <a:cs typeface="Arial" panose="020B0604020202020204" pitchFamily="34" charset="0"/>
              </a:rPr>
              <a:t>Adhesive mediastinopericarditis </a:t>
            </a:r>
            <a:r>
              <a:rPr lang="en-US">
                <a:effectLst/>
                <a:latin typeface="Arial" panose="020B0604020202020204" pitchFamily="34" charset="0"/>
                <a:cs typeface="Arial" panose="020B0604020202020204" pitchFamily="34" charset="0"/>
              </a:rPr>
              <a:t>occurs after purulent or TBC pericarditis, after heart surgery or radiation of the mediastinum, leads to the obliteration of the pericardial sac with the formation of adhesions with the surrounding structures, whereby the heart during contraction also pulls other structures, which quickly leads to workload, hypertrophy and dilatation.</a:t>
            </a:r>
          </a:p>
          <a:p>
            <a:r>
              <a:rPr lang="en-US" b="1">
                <a:solidFill>
                  <a:srgbClr val="FF0000"/>
                </a:solidFill>
                <a:effectLst/>
                <a:latin typeface="Arial" panose="020B0604020202020204" pitchFamily="34" charset="0"/>
                <a:cs typeface="Arial" panose="020B0604020202020204" pitchFamily="34" charset="0"/>
              </a:rPr>
              <a:t>Constrictive pericarditis</a:t>
            </a:r>
            <a:r>
              <a:rPr lang="en-US">
                <a:effectLst/>
                <a:latin typeface="Arial" panose="020B0604020202020204" pitchFamily="34" charset="0"/>
                <a:cs typeface="Arial" panose="020B0604020202020204" pitchFamily="34" charset="0"/>
              </a:rPr>
              <a:t>, in which the heart is enclosed in a solid connective or fibrocalcified shell (concretio cordis), which makes it difficult for the diastolic expansion and contraction of the myocardium and quickly leads to heart failure.</a:t>
            </a:r>
            <a:endParaRPr lang="sr-Cyrl-CS">
              <a:effectLst/>
              <a:latin typeface="Arial" panose="020B0604020202020204" pitchFamily="34" charset="0"/>
              <a:cs typeface="Arial" panose="020B0604020202020204" pitchFamily="34" charset="0"/>
            </a:endParaRPr>
          </a:p>
          <a:p>
            <a:endParaRPr lang="sr-Cyrl-CS"/>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cap="all">
                <a:solidFill>
                  <a:srgbClr val="FF0000"/>
                </a:solidFill>
              </a:rPr>
              <a:t>Tumors of the heart and pericardium</a:t>
            </a:r>
            <a:r>
              <a:rPr lang="sr-Cyrl-CS" sz="2800" b="1">
                <a:solidFill>
                  <a:srgbClr val="FF0000"/>
                </a:solidFill>
              </a:rPr>
              <a:t/>
            </a:r>
            <a:br>
              <a:rPr lang="sr-Cyrl-CS" sz="2800" b="1">
                <a:solidFill>
                  <a:srgbClr val="FF0000"/>
                </a:solidFill>
              </a:rPr>
            </a:br>
            <a:endParaRPr lang="sr-Cyrl-CS" sz="2800" b="1">
              <a:solidFill>
                <a:srgbClr val="FF0000"/>
              </a:solidFill>
            </a:endParaRPr>
          </a:p>
        </p:txBody>
      </p:sp>
      <p:sp>
        <p:nvSpPr>
          <p:cNvPr id="3" name="Content Placeholder 2"/>
          <p:cNvSpPr>
            <a:spLocks noGrp="1"/>
          </p:cNvSpPr>
          <p:nvPr>
            <p:ph idx="1"/>
          </p:nvPr>
        </p:nvSpPr>
        <p:spPr>
          <a:xfrm>
            <a:off x="457200" y="1571612"/>
            <a:ext cx="8229600" cy="4752988"/>
          </a:xfrm>
        </p:spPr>
        <p:txBody>
          <a:bodyPr>
            <a:normAutofit fontScale="92500" lnSpcReduction="20000"/>
          </a:bodyPr>
          <a:lstStyle/>
          <a:p>
            <a:r>
              <a:rPr lang="en-GB" sz="2800">
                <a:effectLst/>
                <a:latin typeface="Arial" panose="020B0604020202020204" pitchFamily="34" charset="0"/>
                <a:cs typeface="Arial" panose="020B0604020202020204" pitchFamily="34" charset="0"/>
              </a:rPr>
              <a:t>In the heart</a:t>
            </a:r>
            <a:r>
              <a:rPr lang="en-GB" sz="2800" b="1">
                <a:solidFill>
                  <a:srgbClr val="FF0000"/>
                </a:solidFill>
                <a:effectLst/>
                <a:latin typeface="Arial" panose="020B0604020202020204" pitchFamily="34" charset="0"/>
                <a:cs typeface="Arial" panose="020B0604020202020204" pitchFamily="34" charset="0"/>
              </a:rPr>
              <a:t>, secondary tumors</a:t>
            </a:r>
            <a:r>
              <a:rPr lang="en-GB" sz="2800">
                <a:effectLst/>
                <a:latin typeface="Arial" panose="020B0604020202020204" pitchFamily="34" charset="0"/>
                <a:cs typeface="Arial" panose="020B0604020202020204" pitchFamily="34" charset="0"/>
              </a:rPr>
              <a:t> are more common than primary tumors.</a:t>
            </a:r>
          </a:p>
          <a:p>
            <a:r>
              <a:rPr lang="en-GB" sz="2800" b="1">
                <a:solidFill>
                  <a:schemeClr val="accent2">
                    <a:lumMod val="60000"/>
                    <a:lumOff val="40000"/>
                  </a:schemeClr>
                </a:solidFill>
                <a:effectLst/>
                <a:latin typeface="Arial" panose="020B0604020202020204" pitchFamily="34" charset="0"/>
                <a:cs typeface="Arial" panose="020B0604020202020204" pitchFamily="34" charset="0"/>
              </a:rPr>
              <a:t>Benign tumors</a:t>
            </a:r>
          </a:p>
          <a:p>
            <a:pPr lvl="1"/>
            <a:r>
              <a:rPr lang="en-GB" sz="2600">
                <a:effectLst/>
                <a:latin typeface="Arial" panose="020B0604020202020204" pitchFamily="34" charset="0"/>
                <a:cs typeface="Arial" panose="020B0604020202020204" pitchFamily="34" charset="0"/>
              </a:rPr>
              <a:t>myxoma</a:t>
            </a:r>
          </a:p>
          <a:p>
            <a:pPr lvl="1"/>
            <a:r>
              <a:rPr lang="en-GB" sz="2600">
                <a:effectLst/>
                <a:latin typeface="Arial" panose="020B0604020202020204" pitchFamily="34" charset="0"/>
                <a:cs typeface="Arial" panose="020B0604020202020204" pitchFamily="34" charset="0"/>
              </a:rPr>
              <a:t>lipoma</a:t>
            </a:r>
          </a:p>
          <a:p>
            <a:pPr lvl="1"/>
            <a:r>
              <a:rPr lang="en-GB" sz="2600">
                <a:effectLst/>
                <a:latin typeface="Arial" panose="020B0604020202020204" pitchFamily="34" charset="0"/>
                <a:cs typeface="Arial" panose="020B0604020202020204" pitchFamily="34" charset="0"/>
              </a:rPr>
              <a:t>papillary fibroelastoma</a:t>
            </a:r>
          </a:p>
          <a:p>
            <a:pPr lvl="1"/>
            <a:r>
              <a:rPr lang="en-GB" sz="2600">
                <a:effectLst/>
                <a:latin typeface="Arial" panose="020B0604020202020204" pitchFamily="34" charset="0"/>
                <a:cs typeface="Arial" panose="020B0604020202020204" pitchFamily="34" charset="0"/>
              </a:rPr>
              <a:t>rhabdomyoma</a:t>
            </a:r>
          </a:p>
          <a:p>
            <a:r>
              <a:rPr lang="en-GB" sz="2800" b="1">
                <a:solidFill>
                  <a:srgbClr val="FF0000"/>
                </a:solidFill>
                <a:effectLst/>
                <a:latin typeface="Arial" panose="020B0604020202020204" pitchFamily="34" charset="0"/>
                <a:cs typeface="Arial" panose="020B0604020202020204" pitchFamily="34" charset="0"/>
              </a:rPr>
              <a:t>Malignant</a:t>
            </a:r>
          </a:p>
          <a:p>
            <a:pPr lvl="1"/>
            <a:r>
              <a:rPr lang="en-GB" sz="2600">
                <a:effectLst/>
                <a:latin typeface="Arial" panose="020B0604020202020204" pitchFamily="34" charset="0"/>
                <a:cs typeface="Arial" panose="020B0604020202020204" pitchFamily="34" charset="0"/>
              </a:rPr>
              <a:t>angiosarcoma</a:t>
            </a:r>
          </a:p>
          <a:p>
            <a:pPr lvl="1"/>
            <a:r>
              <a:rPr lang="en-GB" sz="2600">
                <a:effectLst/>
                <a:latin typeface="Arial" panose="020B0604020202020204" pitchFamily="34" charset="0"/>
                <a:cs typeface="Arial" panose="020B0604020202020204" pitchFamily="34" charset="0"/>
              </a:rPr>
              <a:t>rhabdomyosarcoma</a:t>
            </a:r>
            <a:endParaRPr lang="sr-Cyrl-CS" sz="2600">
              <a:effectLst/>
              <a:latin typeface="Arial" panose="020B0604020202020204" pitchFamily="34" charset="0"/>
              <a:cs typeface="Arial" panose="020B0604020202020204" pitchFamily="34" charset="0"/>
            </a:endParaRPr>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29600" cy="1143000"/>
          </a:xfrm>
        </p:spPr>
        <p:txBody>
          <a:bodyPr/>
          <a:lstStyle/>
          <a:p>
            <a:r>
              <a:rPr lang="en-GB" b="1">
                <a:solidFill>
                  <a:srgbClr val="FF0000"/>
                </a:solidFill>
              </a:rPr>
              <a:t>Myxomas</a:t>
            </a:r>
            <a:endParaRPr lang="sr-Cyrl-CS">
              <a:solidFill>
                <a:srgbClr val="FF0000"/>
              </a:solidFill>
            </a:endParaRPr>
          </a:p>
        </p:txBody>
      </p:sp>
      <p:sp>
        <p:nvSpPr>
          <p:cNvPr id="3" name="Content Placeholder 2"/>
          <p:cNvSpPr>
            <a:spLocks noGrp="1"/>
          </p:cNvSpPr>
          <p:nvPr>
            <p:ph idx="1"/>
          </p:nvPr>
        </p:nvSpPr>
        <p:spPr>
          <a:xfrm>
            <a:off x="457200" y="1214422"/>
            <a:ext cx="8229600" cy="5110178"/>
          </a:xfrm>
        </p:spPr>
        <p:txBody>
          <a:bodyPr>
            <a:normAutofit fontScale="92500" lnSpcReduction="10000"/>
          </a:bodyPr>
          <a:lstStyle/>
          <a:p>
            <a:r>
              <a:rPr lang="en-US" sz="2800">
                <a:effectLst/>
                <a:latin typeface="Arial" panose="020B0604020202020204" pitchFamily="34" charset="0"/>
                <a:cs typeface="Arial" panose="020B0604020202020204" pitchFamily="34" charset="0"/>
              </a:rPr>
              <a:t>The most common primary heart tumors.</a:t>
            </a:r>
          </a:p>
          <a:p>
            <a:r>
              <a:rPr lang="en-US" sz="2800">
                <a:effectLst/>
                <a:latin typeface="Arial" panose="020B0604020202020204" pitchFamily="34" charset="0"/>
                <a:cs typeface="Arial" panose="020B0604020202020204" pitchFamily="34" charset="0"/>
              </a:rPr>
              <a:t>They can occur in any heart cavity, and are most common in the atria (90%)</a:t>
            </a:r>
          </a:p>
          <a:p>
            <a:r>
              <a:rPr lang="en-US" sz="2800">
                <a:effectLst/>
                <a:latin typeface="Arial" panose="020B0604020202020204" pitchFamily="34" charset="0"/>
                <a:cs typeface="Arial" panose="020B0604020202020204" pitchFamily="34" charset="0"/>
              </a:rPr>
              <a:t>The predilection site is the atrial septum on the left side, especially the area of ​​the fossa ovalis.</a:t>
            </a:r>
          </a:p>
          <a:p>
            <a:r>
              <a:rPr lang="en-US" sz="2800">
                <a:effectLst/>
                <a:latin typeface="Arial" panose="020B0604020202020204" pitchFamily="34" charset="0"/>
                <a:cs typeface="Arial" panose="020B0604020202020204" pitchFamily="34" charset="0"/>
              </a:rPr>
              <a:t>They can be smaller or larger (from 1 to 10 cm), often on a wider base, soft, myxomatous, less often solid, grayish-red in color, covered with intact endocardium and smooth surfaces. Sometimes they have a stalk and can close the mitral orifice.</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Histolo</a:t>
            </a:r>
            <a:r>
              <a:rPr lang="sr-Latn-RS"/>
              <a:t>gy</a:t>
            </a:r>
            <a:endParaRPr lang="sr-Cyrl-CS"/>
          </a:p>
        </p:txBody>
      </p:sp>
      <p:sp>
        <p:nvSpPr>
          <p:cNvPr id="3" name="Content Placeholder 2"/>
          <p:cNvSpPr>
            <a:spLocks noGrp="1"/>
          </p:cNvSpPr>
          <p:nvPr>
            <p:ph idx="1"/>
          </p:nvPr>
        </p:nvSpPr>
        <p:spPr/>
        <p:txBody>
          <a:bodyPr>
            <a:normAutofit fontScale="92500" lnSpcReduction="20000"/>
          </a:bodyPr>
          <a:lstStyle/>
          <a:p>
            <a:r>
              <a:rPr lang="en-US" sz="3200">
                <a:effectLst/>
                <a:latin typeface="Arial" panose="020B0604020202020204" pitchFamily="34" charset="0"/>
                <a:cs typeface="Arial" panose="020B0604020202020204" pitchFamily="34" charset="0"/>
              </a:rPr>
              <a:t>Myxomas are composed of stellate or round myxoma cells, endothelial cells, macrophages, mature and immature smooth muscle cells located in the myxomatous stroma.</a:t>
            </a:r>
          </a:p>
          <a:p>
            <a:r>
              <a:rPr lang="en-US" sz="3200">
                <a:effectLst/>
                <a:latin typeface="Arial" panose="020B0604020202020204" pitchFamily="34" charset="0"/>
                <a:cs typeface="Arial" panose="020B0604020202020204" pitchFamily="34" charset="0"/>
              </a:rPr>
              <a:t>Myxomas can be found at any age, and more often in women.</a:t>
            </a:r>
            <a:endParaRPr lang="sr-Cyrl-CS" sz="3200">
              <a:effectLst/>
              <a:latin typeface="Arial" panose="020B0604020202020204" pitchFamily="34" charset="0"/>
              <a:cs typeface="Arial" panose="020B0604020202020204" pitchFamily="34" charset="0"/>
            </a:endParaRPr>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Korisnik\Patologija-slike\scan0022.jpg"/>
          <p:cNvPicPr>
            <a:picLocks noChangeAspect="1" noChangeArrowheads="1"/>
          </p:cNvPicPr>
          <p:nvPr/>
        </p:nvPicPr>
        <p:blipFill>
          <a:blip r:embed="rId2"/>
          <a:srcRect/>
          <a:stretch>
            <a:fillRect/>
          </a:stretch>
        </p:blipFill>
        <p:spPr bwMode="auto">
          <a:xfrm>
            <a:off x="142844" y="1643050"/>
            <a:ext cx="8572528" cy="3905409"/>
          </a:xfrm>
          <a:prstGeom prst="rect">
            <a:avLst/>
          </a:prstGeom>
          <a:noFill/>
        </p:spPr>
      </p:pic>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Korisnik\Patologija-slike\scan0009.jpg"/>
          <p:cNvPicPr>
            <a:picLocks noChangeAspect="1" noChangeArrowheads="1"/>
          </p:cNvPicPr>
          <p:nvPr/>
        </p:nvPicPr>
        <p:blipFill>
          <a:blip r:embed="rId2" cstate="print"/>
          <a:srcRect/>
          <a:stretch>
            <a:fillRect/>
          </a:stretch>
        </p:blipFill>
        <p:spPr bwMode="auto">
          <a:xfrm>
            <a:off x="1000101" y="344100"/>
            <a:ext cx="7045954" cy="6085296"/>
          </a:xfrm>
          <a:prstGeom prst="rect">
            <a:avLst/>
          </a:prstGeom>
          <a:noFill/>
        </p:spPr>
      </p:pic>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a:t>Papillary fibroelastomas</a:t>
            </a:r>
            <a:endParaRPr lang="sr-Cyrl-CS"/>
          </a:p>
        </p:txBody>
      </p:sp>
      <p:sp>
        <p:nvSpPr>
          <p:cNvPr id="3" name="Content Placeholder 2"/>
          <p:cNvSpPr>
            <a:spLocks noGrp="1"/>
          </p:cNvSpPr>
          <p:nvPr>
            <p:ph idx="1"/>
          </p:nvPr>
        </p:nvSpPr>
        <p:spPr/>
        <p:txBody>
          <a:bodyPr>
            <a:normAutofit/>
          </a:bodyPr>
          <a:lstStyle/>
          <a:p>
            <a:r>
              <a:rPr lang="en-US" sz="3200">
                <a:effectLst/>
                <a:latin typeface="Arial" panose="020B0604020202020204" pitchFamily="34" charset="0"/>
                <a:cs typeface="Arial" panose="020B0604020202020204" pitchFamily="34" charset="0"/>
              </a:rPr>
              <a:t>Rare, small lesions usually on the valves that are attached to the endocardium by short papillae, so they look like brushes.</a:t>
            </a:r>
          </a:p>
          <a:p>
            <a:r>
              <a:rPr lang="en-US" sz="3200">
                <a:effectLst/>
                <a:latin typeface="Arial" panose="020B0604020202020204" pitchFamily="34" charset="0"/>
                <a:cs typeface="Arial" panose="020B0604020202020204" pitchFamily="34" charset="0"/>
              </a:rPr>
              <a:t>Some believe that these are organized thrombi deposits.</a:t>
            </a:r>
            <a:endParaRPr lang="sr-Cyrl-CS" sz="3200">
              <a:effectLst/>
              <a:latin typeface="Arial" panose="020B0604020202020204" pitchFamily="34" charset="0"/>
              <a:cs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818D6362-E8C0-5274-133E-AC997B86787D}"/>
              </a:ext>
            </a:extLst>
          </p:cNvPr>
          <p:cNvPicPr>
            <a:picLocks noGrp="1" noChangeAspect="1"/>
          </p:cNvPicPr>
          <p:nvPr>
            <p:ph idx="1"/>
          </p:nvPr>
        </p:nvPicPr>
        <p:blipFill>
          <a:blip r:embed="rId2"/>
          <a:stretch>
            <a:fillRect/>
          </a:stretch>
        </p:blipFill>
        <p:spPr>
          <a:xfrm>
            <a:off x="764051" y="362304"/>
            <a:ext cx="7641322" cy="5730992"/>
          </a:xfrm>
          <a:prstGeom prst="rect">
            <a:avLst/>
          </a:prstGeom>
        </p:spPr>
      </p:pic>
    </p:spTree>
    <p:extLst>
      <p:ext uri="{BB962C8B-B14F-4D97-AF65-F5344CB8AC3E}">
        <p14:creationId xmlns:p14="http://schemas.microsoft.com/office/powerpoint/2010/main" val="1695012481"/>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lstStyle/>
          <a:p>
            <a:r>
              <a:rPr lang="en-GB" b="1"/>
              <a:t>Rhabdomyomas</a:t>
            </a:r>
            <a:endParaRPr lang="sr-Cyrl-CS"/>
          </a:p>
        </p:txBody>
      </p:sp>
      <p:sp>
        <p:nvSpPr>
          <p:cNvPr id="3" name="Content Placeholder 2"/>
          <p:cNvSpPr>
            <a:spLocks noGrp="1"/>
          </p:cNvSpPr>
          <p:nvPr>
            <p:ph idx="1"/>
          </p:nvPr>
        </p:nvSpPr>
        <p:spPr>
          <a:xfrm>
            <a:off x="457200" y="1142984"/>
            <a:ext cx="8229600" cy="5357850"/>
          </a:xfrm>
        </p:spPr>
        <p:txBody>
          <a:bodyPr>
            <a:normAutofit/>
          </a:bodyPr>
          <a:lstStyle/>
          <a:p>
            <a:r>
              <a:rPr lang="en-US">
                <a:effectLst/>
                <a:latin typeface="Arial" panose="020B0604020202020204" pitchFamily="34" charset="0"/>
                <a:cs typeface="Arial" panose="020B0604020202020204" pitchFamily="34" charset="0"/>
              </a:rPr>
              <a:t>Rarer than myxoma, however, heart tumors are the most common in childhood.</a:t>
            </a:r>
          </a:p>
          <a:p>
            <a:r>
              <a:rPr lang="en-US">
                <a:effectLst/>
                <a:latin typeface="Arial" panose="020B0604020202020204" pitchFamily="34" charset="0"/>
                <a:cs typeface="Arial" panose="020B0604020202020204" pitchFamily="34" charset="0"/>
              </a:rPr>
              <a:t>Often associated with </a:t>
            </a:r>
            <a:r>
              <a:rPr lang="en-US">
                <a:solidFill>
                  <a:schemeClr val="accent2">
                    <a:lumMod val="60000"/>
                    <a:lumOff val="40000"/>
                  </a:schemeClr>
                </a:solidFill>
                <a:effectLst/>
                <a:latin typeface="Arial" panose="020B0604020202020204" pitchFamily="34" charset="0"/>
                <a:cs typeface="Arial" panose="020B0604020202020204" pitchFamily="34" charset="0"/>
              </a:rPr>
              <a:t>tuberous sclerosis</a:t>
            </a:r>
            <a:r>
              <a:rPr lang="en-US">
                <a:effectLst/>
                <a:latin typeface="Arial" panose="020B0604020202020204" pitchFamily="34" charset="0"/>
                <a:cs typeface="Arial" panose="020B0604020202020204" pitchFamily="34" charset="0"/>
              </a:rPr>
              <a:t>, which is why they are considered dysontogenetic.</a:t>
            </a:r>
          </a:p>
          <a:p>
            <a:r>
              <a:rPr lang="en-US">
                <a:effectLst/>
                <a:latin typeface="Arial" panose="020B0604020202020204" pitchFamily="34" charset="0"/>
                <a:cs typeface="Arial" panose="020B0604020202020204" pitchFamily="34" charset="0"/>
              </a:rPr>
              <a:t>They are usually smaller in the wall of the left or right ventricle, and sometimes they can protrude into the heart cavity.</a:t>
            </a:r>
          </a:p>
          <a:p>
            <a:r>
              <a:rPr lang="en-US" b="1">
                <a:solidFill>
                  <a:srgbClr val="FF0000"/>
                </a:solidFill>
                <a:effectLst/>
                <a:latin typeface="Arial" panose="020B0604020202020204" pitchFamily="34" charset="0"/>
                <a:cs typeface="Arial" panose="020B0604020202020204" pitchFamily="34" charset="0"/>
              </a:rPr>
              <a:t>Histologically</a:t>
            </a:r>
            <a:r>
              <a:rPr lang="en-US">
                <a:effectLst/>
                <a:latin typeface="Arial" panose="020B0604020202020204" pitchFamily="34" charset="0"/>
                <a:cs typeface="Arial" panose="020B0604020202020204" pitchFamily="34" charset="0"/>
              </a:rPr>
              <a:t>, they are made up of different cellular elements, among which large, round or polygonal cells with bright cytoplasm, rich in glycogen, dominate, and there are also the so-called </a:t>
            </a:r>
            <a:r>
              <a:rPr lang="sr-Latn-RS">
                <a:effectLst/>
                <a:latin typeface="Arial" panose="020B0604020202020204" pitchFamily="34" charset="0"/>
                <a:cs typeface="Arial" panose="020B0604020202020204" pitchFamily="34" charset="0"/>
              </a:rPr>
              <a:t>„</a:t>
            </a:r>
            <a:r>
              <a:rPr lang="en-US">
                <a:effectLst/>
                <a:latin typeface="Arial" panose="020B0604020202020204" pitchFamily="34" charset="0"/>
                <a:cs typeface="Arial" panose="020B0604020202020204" pitchFamily="34" charset="0"/>
              </a:rPr>
              <a:t>spider cells</a:t>
            </a:r>
            <a:r>
              <a:rPr lang="sr-Latn-RS">
                <a:effectLst/>
                <a:latin typeface="Arial" panose="020B0604020202020204" pitchFamily="34" charset="0"/>
                <a:cs typeface="Arial" panose="020B0604020202020204" pitchFamily="34" charset="0"/>
              </a:rPr>
              <a:t>“</a:t>
            </a:r>
            <a:r>
              <a:rPr lang="en-US">
                <a:effectLst/>
                <a:latin typeface="Arial" panose="020B0604020202020204" pitchFamily="34" charset="0"/>
                <a:cs typeface="Arial" panose="020B0604020202020204" pitchFamily="34" charset="0"/>
              </a:rPr>
              <a:t>. Myofibrils can be seen in them, and actin and desmin elements can be demonstrated immunohistochemically.</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85728"/>
            <a:ext cx="8229600" cy="1143000"/>
          </a:xfrm>
        </p:spPr>
        <p:txBody>
          <a:bodyPr/>
          <a:lstStyle/>
          <a:p>
            <a:r>
              <a:rPr lang="sr-Latn-RS" b="1"/>
              <a:t>Metastatic tumors</a:t>
            </a:r>
            <a:endParaRPr lang="sr-Cyrl-CS"/>
          </a:p>
        </p:txBody>
      </p:sp>
      <p:sp>
        <p:nvSpPr>
          <p:cNvPr id="3" name="Content Placeholder 2"/>
          <p:cNvSpPr>
            <a:spLocks noGrp="1"/>
          </p:cNvSpPr>
          <p:nvPr>
            <p:ph idx="1"/>
          </p:nvPr>
        </p:nvSpPr>
        <p:spPr>
          <a:xfrm>
            <a:off x="457200" y="1571612"/>
            <a:ext cx="8229600" cy="4752988"/>
          </a:xfrm>
        </p:spPr>
        <p:txBody>
          <a:bodyPr/>
          <a:lstStyle/>
          <a:p>
            <a:r>
              <a:rPr lang="en-US">
                <a:effectLst/>
                <a:latin typeface="Arial" panose="020B0604020202020204" pitchFamily="34" charset="0"/>
                <a:cs typeface="Arial" panose="020B0604020202020204" pitchFamily="34" charset="0"/>
              </a:rPr>
              <a:t>malignant melanoma</a:t>
            </a:r>
          </a:p>
          <a:p>
            <a:r>
              <a:rPr lang="en-US">
                <a:effectLst/>
                <a:latin typeface="Arial" panose="020B0604020202020204" pitchFamily="34" charset="0"/>
                <a:cs typeface="Arial" panose="020B0604020202020204" pitchFamily="34" charset="0"/>
              </a:rPr>
              <a:t>lung cancer</a:t>
            </a:r>
          </a:p>
          <a:p>
            <a:r>
              <a:rPr lang="en-US">
                <a:effectLst/>
                <a:latin typeface="Arial" panose="020B0604020202020204" pitchFamily="34" charset="0"/>
                <a:cs typeface="Arial" panose="020B0604020202020204" pitchFamily="34" charset="0"/>
              </a:rPr>
              <a:t>breast cancer</a:t>
            </a:r>
          </a:p>
          <a:p>
            <a:r>
              <a:rPr lang="en-US">
                <a:effectLst/>
                <a:latin typeface="Arial" panose="020B0604020202020204" pitchFamily="34" charset="0"/>
                <a:cs typeface="Arial" panose="020B0604020202020204" pitchFamily="34" charset="0"/>
              </a:rPr>
              <a:t>lymphomas</a:t>
            </a:r>
          </a:p>
          <a:p>
            <a:r>
              <a:rPr lang="en-US">
                <a:effectLst/>
                <a:latin typeface="Arial" panose="020B0604020202020204" pitchFamily="34" charset="0"/>
                <a:cs typeface="Arial" panose="020B0604020202020204" pitchFamily="34" charset="0"/>
              </a:rPr>
              <a:t>heart infiltration in leukosis.</a:t>
            </a:r>
          </a:p>
          <a:p>
            <a:endParaRPr lang="en-US">
              <a:effectLst/>
              <a:latin typeface="Arial" panose="020B0604020202020204" pitchFamily="34" charset="0"/>
              <a:cs typeface="Arial" panose="020B0604020202020204" pitchFamily="34" charset="0"/>
            </a:endParaRPr>
          </a:p>
          <a:p>
            <a:r>
              <a:rPr lang="en-US">
                <a:effectLst/>
                <a:latin typeface="Arial" panose="020B0604020202020204" pitchFamily="34" charset="0"/>
                <a:cs typeface="Arial" panose="020B0604020202020204" pitchFamily="34" charset="0"/>
              </a:rPr>
              <a:t>Primary tumors of the pericardium are </a:t>
            </a:r>
            <a:r>
              <a:rPr lang="en-US" b="1">
                <a:solidFill>
                  <a:srgbClr val="FF0000"/>
                </a:solidFill>
                <a:effectLst/>
                <a:latin typeface="Arial" panose="020B0604020202020204" pitchFamily="34" charset="0"/>
                <a:cs typeface="Arial" panose="020B0604020202020204" pitchFamily="34" charset="0"/>
              </a:rPr>
              <a:t>mesotheliomas </a:t>
            </a:r>
            <a:r>
              <a:rPr lang="en-US">
                <a:effectLst/>
                <a:latin typeface="Arial" panose="020B0604020202020204" pitchFamily="34" charset="0"/>
                <a:cs typeface="Arial" panose="020B0604020202020204" pitchFamily="34" charset="0"/>
              </a:rPr>
              <a:t>and they are rare and more common in the pleura</a:t>
            </a:r>
            <a:r>
              <a:rPr lang="en-US">
                <a:latin typeface="+mj-lt"/>
              </a:rPr>
              <a:t>.</a:t>
            </a:r>
            <a:endParaRPr lang="sr-Cyrl-CS">
              <a:latin typeface="+mj-lt"/>
            </a:endParaRPr>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Korisnik\Patologija-slike\scan0011.jpg"/>
          <p:cNvPicPr>
            <a:picLocks noChangeAspect="1" noChangeArrowheads="1"/>
          </p:cNvPicPr>
          <p:nvPr/>
        </p:nvPicPr>
        <p:blipFill rotWithShape="1">
          <a:blip r:embed="rId2"/>
          <a:srcRect b="9199"/>
          <a:stretch/>
        </p:blipFill>
        <p:spPr bwMode="auto">
          <a:xfrm>
            <a:off x="558805" y="316954"/>
            <a:ext cx="7757611" cy="5637280"/>
          </a:xfrm>
          <a:prstGeom prst="rect">
            <a:avLst/>
          </a:prstGeom>
          <a:noFill/>
        </p:spPr>
      </p:pic>
      <p:sp>
        <p:nvSpPr>
          <p:cNvPr id="2" name="TextBox 1"/>
          <p:cNvSpPr txBox="1"/>
          <p:nvPr/>
        </p:nvSpPr>
        <p:spPr>
          <a:xfrm>
            <a:off x="558805" y="6309320"/>
            <a:ext cx="671530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FF00"/>
                </a:solidFill>
                <a:effectLst/>
                <a:uLnTx/>
                <a:uFillTx/>
                <a:latin typeface="Calibri"/>
                <a:ea typeface="+mn-ea"/>
                <a:cs typeface="+mn-cs"/>
              </a:rPr>
              <a:t>Metastatic deposits of papillary ovarian carcinoma in the heart</a:t>
            </a:r>
            <a:endParaRPr kumimoji="0" lang="sr-Cyrl-CS" sz="2000" b="0" i="0" u="none" strike="noStrike" kern="1200" cap="none" spc="0" normalizeH="0" baseline="0" noProof="0">
              <a:ln>
                <a:noFill/>
              </a:ln>
              <a:solidFill>
                <a:srgbClr val="FFFF00"/>
              </a:solidFill>
              <a:effectLst/>
              <a:uLnTx/>
              <a:uFillTx/>
              <a:latin typeface="Calibri"/>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0" y="4684713"/>
            <a:ext cx="6858000" cy="1243012"/>
          </a:xfrm>
        </p:spPr>
        <p:txBody>
          <a:bodyPr/>
          <a:lstStyle/>
          <a:p>
            <a:pPr>
              <a:defRPr/>
            </a:pPr>
            <a:r>
              <a:rPr lang="en-US" b="1" dirty="0" smtClean="0">
                <a:solidFill>
                  <a:srgbClr val="002060"/>
                </a:solidFill>
              </a:rPr>
              <a:t>Ass. Prof. Milena </a:t>
            </a:r>
            <a:r>
              <a:rPr lang="en-US" b="1" dirty="0" err="1" smtClean="0">
                <a:solidFill>
                  <a:srgbClr val="002060"/>
                </a:solidFill>
              </a:rPr>
              <a:t>Vuletic</a:t>
            </a:r>
            <a:endParaRPr lang="en-US" b="1" dirty="0">
              <a:solidFill>
                <a:srgbClr val="002060"/>
              </a:solidFill>
            </a:endParaRPr>
          </a:p>
        </p:txBody>
      </p:sp>
      <p:pic>
        <p:nvPicPr>
          <p:cNvPr id="4099"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85725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a:spLocks noGrp="1"/>
          </p:cNvSpPr>
          <p:nvPr>
            <p:ph type="ctrTitle"/>
          </p:nvPr>
        </p:nvSpPr>
        <p:spPr>
          <a:xfrm>
            <a:off x="1223963" y="1628775"/>
            <a:ext cx="6858000" cy="1584325"/>
          </a:xfrm>
        </p:spPr>
        <p:txBody>
          <a:bodyPr/>
          <a:lstStyle/>
          <a:p>
            <a:pPr>
              <a:lnSpc>
                <a:spcPct val="80000"/>
              </a:lnSpc>
            </a:pPr>
            <a:r>
              <a:rPr lang="en-GB" sz="5400" dirty="0">
                <a:solidFill>
                  <a:srgbClr val="FF0000"/>
                </a:solidFill>
                <a:latin typeface="Arial" panose="020B0604020202020204" pitchFamily="34" charset="0"/>
              </a:rPr>
              <a:t>PATHOLOGY OF THE HEART</a:t>
            </a:r>
            <a:endParaRPr lang="sr-Cyrl-CS" sz="5400" dirty="0">
              <a:solidFill>
                <a:srgbClr val="FF0000"/>
              </a:solidFill>
              <a:latin typeface="Arial" panose="020B0604020202020204" pitchFamily="34" charset="0"/>
            </a:endParaRPr>
          </a:p>
        </p:txBody>
      </p:sp>
      <p:sp>
        <p:nvSpPr>
          <p:cNvPr id="4101" name="Subtitle 2"/>
          <p:cNvSpPr txBox="1">
            <a:spLocks/>
          </p:cNvSpPr>
          <p:nvPr/>
        </p:nvSpPr>
        <p:spPr bwMode="auto">
          <a:xfrm>
            <a:off x="6515100" y="5119688"/>
            <a:ext cx="26289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lnSpc>
                <a:spcPct val="120000"/>
              </a:lnSpc>
              <a:spcBef>
                <a:spcPts val="1000"/>
              </a:spcBef>
              <a:buFont typeface="Arial" panose="020B0604020202020204" pitchFamily="34" charset="0"/>
              <a:buChar char="•"/>
              <a:defRPr sz="2000">
                <a:solidFill>
                  <a:schemeClr val="tx1"/>
                </a:solidFill>
                <a:latin typeface="Rockwell" panose="02060603020205020403" pitchFamily="18" charset="0"/>
              </a:defRPr>
            </a:lvl1pPr>
            <a:lvl2pPr>
              <a:lnSpc>
                <a:spcPct val="120000"/>
              </a:lnSpc>
              <a:spcBef>
                <a:spcPts val="500"/>
              </a:spcBef>
              <a:buFont typeface="Arial" panose="020B0604020202020204" pitchFamily="34" charset="0"/>
              <a:buChar char="•"/>
              <a:defRPr>
                <a:solidFill>
                  <a:schemeClr val="tx1"/>
                </a:solidFill>
                <a:latin typeface="Rockwell" panose="02060603020205020403" pitchFamily="18" charset="0"/>
              </a:defRPr>
            </a:lvl2pPr>
            <a:lvl3pPr>
              <a:lnSpc>
                <a:spcPct val="120000"/>
              </a:lnSpc>
              <a:spcBef>
                <a:spcPts val="500"/>
              </a:spcBef>
              <a:buFont typeface="Arial" panose="020B0604020202020204" pitchFamily="34" charset="0"/>
              <a:buChar char="•"/>
              <a:defRPr sz="1600">
                <a:solidFill>
                  <a:schemeClr val="tx1"/>
                </a:solidFill>
                <a:latin typeface="Rockwell" panose="02060603020205020403" pitchFamily="18" charset="0"/>
              </a:defRPr>
            </a:lvl3pPr>
            <a:lvl4pPr>
              <a:lnSpc>
                <a:spcPct val="120000"/>
              </a:lnSpc>
              <a:spcBef>
                <a:spcPts val="500"/>
              </a:spcBef>
              <a:buFont typeface="Arial" panose="020B0604020202020204" pitchFamily="34" charset="0"/>
              <a:buChar char="•"/>
              <a:defRPr sz="1400">
                <a:solidFill>
                  <a:schemeClr val="tx1"/>
                </a:solidFill>
                <a:latin typeface="Rockwell" panose="02060603020205020403" pitchFamily="18" charset="0"/>
              </a:defRPr>
            </a:lvl4pPr>
            <a:lvl5pPr>
              <a:lnSpc>
                <a:spcPct val="120000"/>
              </a:lnSpc>
              <a:spcBef>
                <a:spcPts val="500"/>
              </a:spcBef>
              <a:buFont typeface="Arial" panose="020B0604020202020204" pitchFamily="34" charset="0"/>
              <a:buChar char="•"/>
              <a:defRPr sz="1200">
                <a:solidFill>
                  <a:schemeClr val="tx1"/>
                </a:solidFill>
                <a:latin typeface="Rockwell" panose="02060603020205020403" pitchFamily="18" charset="0"/>
              </a:defRPr>
            </a:lvl5pPr>
            <a:lvl6pPr eaLnBrk="0" fontAlgn="base" hangingPunct="0">
              <a:lnSpc>
                <a:spcPct val="120000"/>
              </a:lnSpc>
              <a:spcBef>
                <a:spcPts val="500"/>
              </a:spcBef>
              <a:spcAft>
                <a:spcPct val="0"/>
              </a:spcAft>
              <a:buFont typeface="Arial" panose="020B0604020202020204" pitchFamily="34" charset="0"/>
              <a:buChar char="•"/>
              <a:defRPr sz="1200">
                <a:solidFill>
                  <a:schemeClr val="tx1"/>
                </a:solidFill>
                <a:latin typeface="Rockwell" panose="02060603020205020403" pitchFamily="18" charset="0"/>
              </a:defRPr>
            </a:lvl6pPr>
            <a:lvl7pPr eaLnBrk="0" fontAlgn="base" hangingPunct="0">
              <a:lnSpc>
                <a:spcPct val="120000"/>
              </a:lnSpc>
              <a:spcBef>
                <a:spcPts val="500"/>
              </a:spcBef>
              <a:spcAft>
                <a:spcPct val="0"/>
              </a:spcAft>
              <a:buFont typeface="Arial" panose="020B0604020202020204" pitchFamily="34" charset="0"/>
              <a:buChar char="•"/>
              <a:defRPr sz="1200">
                <a:solidFill>
                  <a:schemeClr val="tx1"/>
                </a:solidFill>
                <a:latin typeface="Rockwell" panose="02060603020205020403" pitchFamily="18" charset="0"/>
              </a:defRPr>
            </a:lvl7pPr>
            <a:lvl8pPr eaLnBrk="0" fontAlgn="base" hangingPunct="0">
              <a:lnSpc>
                <a:spcPct val="120000"/>
              </a:lnSpc>
              <a:spcBef>
                <a:spcPts val="500"/>
              </a:spcBef>
              <a:spcAft>
                <a:spcPct val="0"/>
              </a:spcAft>
              <a:buFont typeface="Arial" panose="020B0604020202020204" pitchFamily="34" charset="0"/>
              <a:buChar char="•"/>
              <a:defRPr sz="1200">
                <a:solidFill>
                  <a:schemeClr val="tx1"/>
                </a:solidFill>
                <a:latin typeface="Rockwell" panose="02060603020205020403" pitchFamily="18" charset="0"/>
              </a:defRPr>
            </a:lvl8pPr>
            <a:lvl9pPr eaLnBrk="0" fontAlgn="base" hangingPunct="0">
              <a:lnSpc>
                <a:spcPct val="120000"/>
              </a:lnSpc>
              <a:spcBef>
                <a:spcPts val="500"/>
              </a:spcBef>
              <a:spcAft>
                <a:spcPct val="0"/>
              </a:spcAft>
              <a:buFont typeface="Arial" panose="020B0604020202020204" pitchFamily="34" charset="0"/>
              <a:buChar char="•"/>
              <a:defRPr sz="1200">
                <a:solidFill>
                  <a:schemeClr val="tx1"/>
                </a:solidFill>
                <a:latin typeface="Rockwell" panose="02060603020205020403" pitchFamily="18" charset="0"/>
              </a:defRPr>
            </a:lvl9pPr>
          </a:lstStyle>
          <a:p>
            <a:pPr algn="ctr" defTabSz="914400" eaLnBrk="1" hangingPunct="1">
              <a:lnSpc>
                <a:spcPct val="90000"/>
              </a:lnSpc>
              <a:buFont typeface="Arial" panose="020B0604020202020204" pitchFamily="34" charset="0"/>
              <a:buNone/>
            </a:pPr>
            <a:r>
              <a:rPr lang="en-US" sz="1800" b="1">
                <a:solidFill>
                  <a:srgbClr val="002060"/>
                </a:solidFill>
                <a:latin typeface="Times New Roman" panose="02020603050405020304" pitchFamily="18" charset="0"/>
                <a:cs typeface="Times New Roman" panose="02020603050405020304" pitchFamily="18" charset="0"/>
              </a:rPr>
              <a:t>Full Prof. Milica Mijović</a:t>
            </a:r>
          </a:p>
        </p:txBody>
      </p:sp>
      <p:pic>
        <p:nvPicPr>
          <p:cNvPr id="8" name="Picture 7">
            <a:extLst>
              <a:ext uri="{FF2B5EF4-FFF2-40B4-BE49-F238E27FC236}">
                <a16:creationId xmlns="" xmlns:a16="http://schemas.microsoft.com/office/drawing/2014/main" id="{920F474B-B8FE-27AE-8727-6A59963364FB}"/>
              </a:ext>
            </a:extLst>
          </p:cNvPr>
          <p:cNvPicPr>
            <a:picLocks noChangeAspect="1"/>
          </p:cNvPicPr>
          <p:nvPr/>
        </p:nvPicPr>
        <p:blipFill>
          <a:blip r:embed="rId3"/>
          <a:stretch>
            <a:fillRect/>
          </a:stretch>
        </p:blipFill>
        <p:spPr>
          <a:xfrm>
            <a:off x="3816030" y="3489472"/>
            <a:ext cx="1511939" cy="2298391"/>
          </a:xfrm>
          <a:prstGeom prst="rect">
            <a:avLst/>
          </a:prstGeom>
        </p:spPr>
      </p:pic>
    </p:spTree>
    <p:extLst>
      <p:ext uri="{BB962C8B-B14F-4D97-AF65-F5344CB8AC3E}">
        <p14:creationId xmlns:p14="http://schemas.microsoft.com/office/powerpoint/2010/main" val="2390783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146982F1-82F7-3FEF-139F-A4DD73DD4293}"/>
              </a:ext>
            </a:extLst>
          </p:cNvPr>
          <p:cNvPicPr>
            <a:picLocks noGrp="1" noChangeAspect="1"/>
          </p:cNvPicPr>
          <p:nvPr>
            <p:ph idx="1"/>
          </p:nvPr>
        </p:nvPicPr>
        <p:blipFill>
          <a:blip r:embed="rId3"/>
          <a:stretch>
            <a:fillRect/>
          </a:stretch>
        </p:blipFill>
        <p:spPr>
          <a:xfrm>
            <a:off x="2339753" y="423088"/>
            <a:ext cx="3847770" cy="5822961"/>
          </a:xfrm>
          <a:prstGeom prst="rect">
            <a:avLst/>
          </a:prstGeom>
        </p:spPr>
      </p:pic>
      <p:sp>
        <p:nvSpPr>
          <p:cNvPr id="6" name="TextBox 5">
            <a:extLst>
              <a:ext uri="{FF2B5EF4-FFF2-40B4-BE49-F238E27FC236}">
                <a16:creationId xmlns="" xmlns:a16="http://schemas.microsoft.com/office/drawing/2014/main" id="{BC79536E-FE76-4041-2A25-6705C998E9F0}"/>
              </a:ext>
            </a:extLst>
          </p:cNvPr>
          <p:cNvSpPr txBox="1"/>
          <p:nvPr/>
        </p:nvSpPr>
        <p:spPr>
          <a:xfrm>
            <a:off x="251520" y="6378020"/>
            <a:ext cx="8712968" cy="307777"/>
          </a:xfrm>
          <a:prstGeom prst="rect">
            <a:avLst/>
          </a:prstGeom>
          <a:noFill/>
        </p:spPr>
        <p:txBody>
          <a:bodyPr wrap="square">
            <a:spAutoFit/>
          </a:bodyPr>
          <a:lstStyle/>
          <a:p>
            <a:r>
              <a:rPr lang="sr-Latn-RS" sz="1400">
                <a:latin typeface="Arial" panose="020B0604020202020204" pitchFamily="34" charset="0"/>
                <a:cs typeface="Arial" panose="020B0604020202020204" pitchFamily="34" charset="0"/>
              </a:rPr>
              <a:t>Pulmonary arteries of the muscular type displaying obstructive arteriopathy in lungs of patients with PAH</a:t>
            </a:r>
            <a:endParaRPr lang="sr-Latn-RS" sz="1400"/>
          </a:p>
        </p:txBody>
      </p:sp>
      <p:sp>
        <p:nvSpPr>
          <p:cNvPr id="3" name="TextBox 2">
            <a:extLst>
              <a:ext uri="{FF2B5EF4-FFF2-40B4-BE49-F238E27FC236}">
                <a16:creationId xmlns="" xmlns:a16="http://schemas.microsoft.com/office/drawing/2014/main" id="{7D1EE51B-0D69-8F37-A0DA-5E5636363425}"/>
              </a:ext>
            </a:extLst>
          </p:cNvPr>
          <p:cNvSpPr txBox="1"/>
          <p:nvPr/>
        </p:nvSpPr>
        <p:spPr>
          <a:xfrm>
            <a:off x="14241" y="539385"/>
            <a:ext cx="4676551" cy="892552"/>
          </a:xfrm>
          <a:prstGeom prst="rect">
            <a:avLst/>
          </a:prstGeom>
          <a:noFill/>
        </p:spPr>
        <p:txBody>
          <a:bodyPr wrap="square">
            <a:spAutoFit/>
          </a:bodyPr>
          <a:lstStyle/>
          <a:p>
            <a:r>
              <a:rPr lang="sr-Cyrl-RS" sz="1600" b="1">
                <a:solidFill>
                  <a:srgbClr val="FFFF00"/>
                </a:solidFill>
                <a:latin typeface="Arial" panose="020B0604020202020204" pitchFamily="34" charset="0"/>
                <a:cs typeface="Arial" panose="020B0604020202020204" pitchFamily="34" charset="0"/>
              </a:rPr>
              <a:t>А. </a:t>
            </a:r>
            <a:r>
              <a:rPr lang="sr-Latn-RS" sz="1200">
                <a:solidFill>
                  <a:srgbClr val="FFFF00"/>
                </a:solidFill>
                <a:latin typeface="Arial" panose="020B0604020202020204" pitchFamily="34" charset="0"/>
                <a:cs typeface="Arial" panose="020B0604020202020204" pitchFamily="34" charset="0"/>
              </a:rPr>
              <a:t>Medial hypertrophy with </a:t>
            </a:r>
            <a:endParaRPr lang="sr-Cyrl-RS" sz="1200">
              <a:solidFill>
                <a:srgbClr val="FFFF00"/>
              </a:solidFill>
              <a:latin typeface="Arial" panose="020B0604020202020204" pitchFamily="34" charset="0"/>
              <a:cs typeface="Arial" panose="020B0604020202020204" pitchFamily="34" charset="0"/>
            </a:endParaRPr>
          </a:p>
          <a:p>
            <a:r>
              <a:rPr lang="sr-Latn-RS" sz="1200">
                <a:solidFill>
                  <a:srgbClr val="FFFF00"/>
                </a:solidFill>
                <a:latin typeface="Arial" panose="020B0604020202020204" pitchFamily="34" charset="0"/>
                <a:cs typeface="Arial" panose="020B0604020202020204" pitchFamily="34" charset="0"/>
              </a:rPr>
              <a:t>smooth muscle cell proliferation </a:t>
            </a:r>
            <a:endParaRPr lang="sr-Cyrl-RS" sz="1200">
              <a:solidFill>
                <a:srgbClr val="FFFF00"/>
              </a:solidFill>
              <a:latin typeface="Arial" panose="020B0604020202020204" pitchFamily="34" charset="0"/>
              <a:cs typeface="Arial" panose="020B0604020202020204" pitchFamily="34" charset="0"/>
            </a:endParaRPr>
          </a:p>
          <a:p>
            <a:r>
              <a:rPr lang="sr-Latn-RS" sz="1200">
                <a:solidFill>
                  <a:srgbClr val="FFFF00"/>
                </a:solidFill>
                <a:latin typeface="Arial" panose="020B0604020202020204" pitchFamily="34" charset="0"/>
                <a:cs typeface="Arial" panose="020B0604020202020204" pitchFamily="34" charset="0"/>
              </a:rPr>
              <a:t>and pronounced adventitial </a:t>
            </a:r>
            <a:endParaRPr lang="sr-Cyrl-RS" sz="1200">
              <a:solidFill>
                <a:srgbClr val="FFFF00"/>
              </a:solidFill>
              <a:latin typeface="Arial" panose="020B0604020202020204" pitchFamily="34" charset="0"/>
              <a:cs typeface="Arial" panose="020B0604020202020204" pitchFamily="34" charset="0"/>
            </a:endParaRPr>
          </a:p>
          <a:p>
            <a:r>
              <a:rPr lang="sr-Latn-RS" sz="1200">
                <a:solidFill>
                  <a:srgbClr val="FFFF00"/>
                </a:solidFill>
                <a:latin typeface="Arial" panose="020B0604020202020204" pitchFamily="34" charset="0"/>
                <a:cs typeface="Arial" panose="020B0604020202020204" pitchFamily="34" charset="0"/>
              </a:rPr>
              <a:t>fibrosis.</a:t>
            </a:r>
            <a:endParaRPr lang="sr-Latn-RS" sz="1200"/>
          </a:p>
        </p:txBody>
      </p:sp>
      <p:sp>
        <p:nvSpPr>
          <p:cNvPr id="7" name="TextBox 6">
            <a:extLst>
              <a:ext uri="{FF2B5EF4-FFF2-40B4-BE49-F238E27FC236}">
                <a16:creationId xmlns="" xmlns:a16="http://schemas.microsoft.com/office/drawing/2014/main" id="{DDFEDCD9-AB41-CE97-B2DA-966E852ED44A}"/>
              </a:ext>
            </a:extLst>
          </p:cNvPr>
          <p:cNvSpPr txBox="1"/>
          <p:nvPr/>
        </p:nvSpPr>
        <p:spPr>
          <a:xfrm>
            <a:off x="6097961" y="611951"/>
            <a:ext cx="3046040" cy="707886"/>
          </a:xfrm>
          <a:prstGeom prst="rect">
            <a:avLst/>
          </a:prstGeom>
          <a:noFill/>
        </p:spPr>
        <p:txBody>
          <a:bodyPr wrap="square">
            <a:spAutoFit/>
          </a:bodyPr>
          <a:lstStyle/>
          <a:p>
            <a:r>
              <a:rPr lang="sr-Latn-RS" sz="1600" b="1">
                <a:solidFill>
                  <a:srgbClr val="FFFF00"/>
                </a:solidFill>
                <a:latin typeface="Arial" panose="020B0604020202020204" pitchFamily="34" charset="0"/>
                <a:cs typeface="Arial" panose="020B0604020202020204" pitchFamily="34" charset="0"/>
              </a:rPr>
              <a:t>B </a:t>
            </a:r>
            <a:r>
              <a:rPr lang="sr-Latn-RS" sz="1200">
                <a:solidFill>
                  <a:srgbClr val="FFFF00"/>
                </a:solidFill>
                <a:latin typeface="Arial" panose="020B0604020202020204" pitchFamily="34" charset="0"/>
                <a:cs typeface="Arial" panose="020B0604020202020204" pitchFamily="34" charset="0"/>
              </a:rPr>
              <a:t>Concentric non-laminar intimal fibrosis </a:t>
            </a:r>
            <a:endParaRPr lang="sr-Cyrl-RS" sz="1200">
              <a:solidFill>
                <a:srgbClr val="FFFF00"/>
              </a:solidFill>
              <a:latin typeface="Arial" panose="020B0604020202020204" pitchFamily="34" charset="0"/>
              <a:cs typeface="Arial" panose="020B0604020202020204" pitchFamily="34" charset="0"/>
            </a:endParaRPr>
          </a:p>
          <a:p>
            <a:r>
              <a:rPr lang="sr-Latn-RS" sz="1200">
                <a:solidFill>
                  <a:srgbClr val="FFFF00"/>
                </a:solidFill>
                <a:latin typeface="Arial" panose="020B0604020202020204" pitchFamily="34" charset="0"/>
                <a:cs typeface="Arial" panose="020B0604020202020204" pitchFamily="34" charset="0"/>
              </a:rPr>
              <a:t>comprising numerous myofibroblasts (arrows). </a:t>
            </a:r>
            <a:endParaRPr lang="sr-Latn-RS" sz="1200">
              <a:solidFill>
                <a:srgbClr val="FFFF00"/>
              </a:solidFill>
            </a:endParaRPr>
          </a:p>
        </p:txBody>
      </p:sp>
      <p:sp>
        <p:nvSpPr>
          <p:cNvPr id="9" name="TextBox 8">
            <a:extLst>
              <a:ext uri="{FF2B5EF4-FFF2-40B4-BE49-F238E27FC236}">
                <a16:creationId xmlns="" xmlns:a16="http://schemas.microsoft.com/office/drawing/2014/main" id="{765B73C3-1488-3AEA-E1D4-23A3D21B35E2}"/>
              </a:ext>
            </a:extLst>
          </p:cNvPr>
          <p:cNvSpPr txBox="1"/>
          <p:nvPr/>
        </p:nvSpPr>
        <p:spPr>
          <a:xfrm>
            <a:off x="14241" y="2052401"/>
            <a:ext cx="2757560" cy="1077218"/>
          </a:xfrm>
          <a:prstGeom prst="rect">
            <a:avLst/>
          </a:prstGeom>
          <a:noFill/>
        </p:spPr>
        <p:txBody>
          <a:bodyPr wrap="square">
            <a:spAutoFit/>
          </a:bodyPr>
          <a:lstStyle/>
          <a:p>
            <a:r>
              <a:rPr lang="sr-Latn-RS" sz="1600" b="1">
                <a:solidFill>
                  <a:srgbClr val="FF0000"/>
                </a:solidFill>
                <a:latin typeface="Arial" panose="020B0604020202020204" pitchFamily="34" charset="0"/>
                <a:cs typeface="Arial" panose="020B0604020202020204" pitchFamily="34" charset="0"/>
              </a:rPr>
              <a:t>C</a:t>
            </a:r>
            <a:r>
              <a:rPr lang="sr-Cyrl-RS" sz="1600" b="1">
                <a:solidFill>
                  <a:srgbClr val="FF0000"/>
                </a:solidFill>
                <a:latin typeface="Arial" panose="020B0604020202020204" pitchFamily="34" charset="0"/>
                <a:cs typeface="Arial" panose="020B0604020202020204" pitchFamily="34" charset="0"/>
              </a:rPr>
              <a:t>.</a:t>
            </a:r>
            <a:r>
              <a:rPr lang="sr-Latn-RS" sz="1200">
                <a:solidFill>
                  <a:srgbClr val="FF0000"/>
                </a:solidFill>
                <a:latin typeface="Arial" panose="020B0604020202020204" pitchFamily="34" charset="0"/>
                <a:cs typeface="Arial" panose="020B0604020202020204" pitchFamily="34" charset="0"/>
              </a:rPr>
              <a:t> Eccentric intimal fibrosis corresponding to organized thrombotic material. </a:t>
            </a:r>
            <a:endParaRPr lang="sr-Cyrl-RS" sz="1200">
              <a:solidFill>
                <a:srgbClr val="FF0000"/>
              </a:solidFill>
              <a:latin typeface="Arial" panose="020B0604020202020204" pitchFamily="34" charset="0"/>
              <a:cs typeface="Arial" panose="020B0604020202020204" pitchFamily="34" charset="0"/>
            </a:endParaRPr>
          </a:p>
          <a:p>
            <a:r>
              <a:rPr lang="sr-Latn-RS" sz="1200">
                <a:solidFill>
                  <a:srgbClr val="FF0000"/>
                </a:solidFill>
                <a:latin typeface="Arial" panose="020B0604020202020204" pitchFamily="34" charset="0"/>
                <a:cs typeface="Arial" panose="020B0604020202020204" pitchFamily="34" charset="0"/>
              </a:rPr>
              <a:t>Br: bronchus, Ar: pulmonary </a:t>
            </a:r>
            <a:endParaRPr lang="sr-Cyrl-RS" sz="1200">
              <a:solidFill>
                <a:srgbClr val="FF0000"/>
              </a:solidFill>
              <a:latin typeface="Arial" panose="020B0604020202020204" pitchFamily="34" charset="0"/>
              <a:cs typeface="Arial" panose="020B0604020202020204" pitchFamily="34" charset="0"/>
            </a:endParaRPr>
          </a:p>
          <a:p>
            <a:r>
              <a:rPr lang="sr-Latn-RS" sz="1200">
                <a:solidFill>
                  <a:srgbClr val="FF0000"/>
                </a:solidFill>
                <a:latin typeface="Arial" panose="020B0604020202020204" pitchFamily="34" charset="0"/>
                <a:cs typeface="Arial" panose="020B0604020202020204" pitchFamily="34" charset="0"/>
              </a:rPr>
              <a:t>artery</a:t>
            </a:r>
            <a:endParaRPr lang="sr-Latn-RS" sz="1200"/>
          </a:p>
        </p:txBody>
      </p:sp>
      <p:sp>
        <p:nvSpPr>
          <p:cNvPr id="11" name="TextBox 10">
            <a:extLst>
              <a:ext uri="{FF2B5EF4-FFF2-40B4-BE49-F238E27FC236}">
                <a16:creationId xmlns="" xmlns:a16="http://schemas.microsoft.com/office/drawing/2014/main" id="{98BA062C-C66C-471D-C6BA-3909CE50A180}"/>
              </a:ext>
            </a:extLst>
          </p:cNvPr>
          <p:cNvSpPr txBox="1"/>
          <p:nvPr/>
        </p:nvSpPr>
        <p:spPr>
          <a:xfrm>
            <a:off x="6176762" y="3429000"/>
            <a:ext cx="2960674" cy="707886"/>
          </a:xfrm>
          <a:prstGeom prst="rect">
            <a:avLst/>
          </a:prstGeom>
          <a:noFill/>
        </p:spPr>
        <p:txBody>
          <a:bodyPr wrap="square">
            <a:spAutoFit/>
          </a:bodyPr>
          <a:lstStyle/>
          <a:p>
            <a:r>
              <a:rPr lang="sr-Latn-RS" sz="1600" b="1">
                <a:solidFill>
                  <a:srgbClr val="00B0F0"/>
                </a:solidFill>
                <a:latin typeface="Arial" panose="020B0604020202020204" pitchFamily="34" charset="0"/>
                <a:cs typeface="Arial" panose="020B0604020202020204" pitchFamily="34" charset="0"/>
              </a:rPr>
              <a:t>F</a:t>
            </a:r>
            <a:r>
              <a:rPr lang="sr-Cyrl-RS" sz="1600" b="1">
                <a:solidFill>
                  <a:srgbClr val="00B0F0"/>
                </a:solidFill>
                <a:latin typeface="Arial" panose="020B0604020202020204" pitchFamily="34" charset="0"/>
                <a:cs typeface="Arial" panose="020B0604020202020204" pitchFamily="34" charset="0"/>
              </a:rPr>
              <a:t>.</a:t>
            </a:r>
            <a:r>
              <a:rPr lang="sr-Latn-RS" sz="1600" b="1">
                <a:solidFill>
                  <a:srgbClr val="00B0F0"/>
                </a:solidFill>
                <a:latin typeface="Arial" panose="020B0604020202020204" pitchFamily="34" charset="0"/>
                <a:cs typeface="Arial" panose="020B0604020202020204" pitchFamily="34" charset="0"/>
              </a:rPr>
              <a:t> </a:t>
            </a:r>
            <a:r>
              <a:rPr lang="sr-Latn-RS" sz="1200">
                <a:solidFill>
                  <a:srgbClr val="00B0F0"/>
                </a:solidFill>
                <a:latin typeface="Arial" panose="020B0604020202020204" pitchFamily="34" charset="0"/>
                <a:cs typeface="Arial" panose="020B0604020202020204" pitchFamily="34" charset="0"/>
              </a:rPr>
              <a:t>Plexiform lesion with proliferation of small sinusoid-like vessels on a fibrotic matrix. Note surrounding dilated vessels. </a:t>
            </a:r>
            <a:endParaRPr lang="sr-Latn-RS" sz="1200"/>
          </a:p>
        </p:txBody>
      </p:sp>
      <p:sp>
        <p:nvSpPr>
          <p:cNvPr id="13" name="TextBox 12">
            <a:extLst>
              <a:ext uri="{FF2B5EF4-FFF2-40B4-BE49-F238E27FC236}">
                <a16:creationId xmlns="" xmlns:a16="http://schemas.microsoft.com/office/drawing/2014/main" id="{7F19FE09-07ED-1E16-FB59-0028F5C394F2}"/>
              </a:ext>
            </a:extLst>
          </p:cNvPr>
          <p:cNvSpPr txBox="1"/>
          <p:nvPr/>
        </p:nvSpPr>
        <p:spPr>
          <a:xfrm>
            <a:off x="6191003" y="1988840"/>
            <a:ext cx="2952997" cy="892552"/>
          </a:xfrm>
          <a:prstGeom prst="rect">
            <a:avLst/>
          </a:prstGeom>
          <a:noFill/>
        </p:spPr>
        <p:txBody>
          <a:bodyPr wrap="square">
            <a:spAutoFit/>
          </a:bodyPr>
          <a:lstStyle/>
          <a:p>
            <a:r>
              <a:rPr lang="sr-Latn-RS" sz="1600" b="1">
                <a:solidFill>
                  <a:srgbClr val="FFC000"/>
                </a:solidFill>
                <a:latin typeface="Arial" panose="020B0604020202020204" pitchFamily="34" charset="0"/>
                <a:cs typeface="Arial" panose="020B0604020202020204" pitchFamily="34" charset="0"/>
              </a:rPr>
              <a:t>D</a:t>
            </a:r>
            <a:r>
              <a:rPr lang="sr-Latn-RS" sz="1200">
                <a:solidFill>
                  <a:srgbClr val="FFC000"/>
                </a:solidFill>
                <a:latin typeface="Arial" panose="020B0604020202020204" pitchFamily="34" charset="0"/>
                <a:cs typeface="Arial" panose="020B0604020202020204" pitchFamily="34" charset="0"/>
              </a:rPr>
              <a:t> Thrombotic lesion, so called "colander-like lesion",</a:t>
            </a:r>
            <a:r>
              <a:rPr lang="sr-Cyrl-RS" sz="1200">
                <a:solidFill>
                  <a:srgbClr val="FFC000"/>
                </a:solidFill>
                <a:latin typeface="Arial" panose="020B0604020202020204" pitchFamily="34" charset="0"/>
                <a:cs typeface="Arial" panose="020B0604020202020204" pitchFamily="34" charset="0"/>
              </a:rPr>
              <a:t> </a:t>
            </a:r>
            <a:r>
              <a:rPr lang="sr-Latn-RS" sz="1200">
                <a:solidFill>
                  <a:srgbClr val="FFC000"/>
                </a:solidFill>
                <a:latin typeface="Arial" panose="020B0604020202020204" pitchFamily="34" charset="0"/>
                <a:cs typeface="Arial" panose="020B0604020202020204" pitchFamily="34" charset="0"/>
              </a:rPr>
              <a:t>with partial recanalization by microvessels. </a:t>
            </a:r>
            <a:endParaRPr lang="sr-Cyrl-RS" sz="1200">
              <a:solidFill>
                <a:srgbClr val="FFC000"/>
              </a:solidFill>
              <a:latin typeface="Arial" panose="020B0604020202020204" pitchFamily="34" charset="0"/>
              <a:cs typeface="Arial" panose="020B0604020202020204" pitchFamily="34" charset="0"/>
            </a:endParaRPr>
          </a:p>
          <a:p>
            <a:r>
              <a:rPr lang="sr-Latn-RS" sz="1200">
                <a:solidFill>
                  <a:srgbClr val="FFC000"/>
                </a:solidFill>
                <a:latin typeface="Arial" panose="020B0604020202020204" pitchFamily="34" charset="0"/>
                <a:cs typeface="Arial" panose="020B0604020202020204" pitchFamily="34" charset="0"/>
              </a:rPr>
              <a:t>Note the similarity to plexiform lesions</a:t>
            </a:r>
            <a:endParaRPr lang="sr-Latn-RS" sz="1200"/>
          </a:p>
        </p:txBody>
      </p:sp>
      <p:sp>
        <p:nvSpPr>
          <p:cNvPr id="15" name="TextBox 14">
            <a:extLst>
              <a:ext uri="{FF2B5EF4-FFF2-40B4-BE49-F238E27FC236}">
                <a16:creationId xmlns="" xmlns:a16="http://schemas.microsoft.com/office/drawing/2014/main" id="{141BA60C-C3DC-840A-F75D-39D57207E0E4}"/>
              </a:ext>
            </a:extLst>
          </p:cNvPr>
          <p:cNvSpPr txBox="1"/>
          <p:nvPr/>
        </p:nvSpPr>
        <p:spPr>
          <a:xfrm>
            <a:off x="-780" y="3583376"/>
            <a:ext cx="2753284" cy="707886"/>
          </a:xfrm>
          <a:prstGeom prst="rect">
            <a:avLst/>
          </a:prstGeom>
          <a:noFill/>
        </p:spPr>
        <p:txBody>
          <a:bodyPr wrap="square">
            <a:spAutoFit/>
          </a:bodyPr>
          <a:lstStyle/>
          <a:p>
            <a:r>
              <a:rPr lang="sr-Latn-RS" sz="1600" b="1">
                <a:solidFill>
                  <a:srgbClr val="FFFF00"/>
                </a:solidFill>
                <a:latin typeface="Arial" panose="020B0604020202020204" pitchFamily="34" charset="0"/>
                <a:cs typeface="Arial" panose="020B0604020202020204" pitchFamily="34" charset="0"/>
              </a:rPr>
              <a:t>E</a:t>
            </a:r>
            <a:r>
              <a:rPr lang="sr-Cyrl-RS" sz="1600" b="1">
                <a:solidFill>
                  <a:srgbClr val="FFFF00"/>
                </a:solidFill>
                <a:latin typeface="Arial" panose="020B0604020202020204" pitchFamily="34" charset="0"/>
                <a:cs typeface="Arial" panose="020B0604020202020204" pitchFamily="34" charset="0"/>
              </a:rPr>
              <a:t>.</a:t>
            </a:r>
            <a:r>
              <a:rPr lang="sr-Latn-RS" sz="1200">
                <a:solidFill>
                  <a:srgbClr val="FFFF00"/>
                </a:solidFill>
                <a:latin typeface="Arial" panose="020B0604020202020204" pitchFamily="34" charset="0"/>
                <a:cs typeface="Arial" panose="020B0604020202020204" pitchFamily="34" charset="0"/>
              </a:rPr>
              <a:t> Concentric laminar intimal </a:t>
            </a:r>
            <a:endParaRPr lang="sr-Cyrl-RS" sz="1200">
              <a:solidFill>
                <a:srgbClr val="FFFF00"/>
              </a:solidFill>
              <a:latin typeface="Arial" panose="020B0604020202020204" pitchFamily="34" charset="0"/>
              <a:cs typeface="Arial" panose="020B0604020202020204" pitchFamily="34" charset="0"/>
            </a:endParaRPr>
          </a:p>
          <a:p>
            <a:r>
              <a:rPr lang="sr-Latn-RS" sz="1200">
                <a:solidFill>
                  <a:srgbClr val="FFFF00"/>
                </a:solidFill>
                <a:latin typeface="Arial" panose="020B0604020202020204" pitchFamily="34" charset="0"/>
                <a:cs typeface="Arial" panose="020B0604020202020204" pitchFamily="34" charset="0"/>
              </a:rPr>
              <a:t>fibrosis, so called „onion-skin </a:t>
            </a:r>
            <a:endParaRPr lang="sr-Cyrl-RS" sz="1200">
              <a:solidFill>
                <a:srgbClr val="FFFF00"/>
              </a:solidFill>
              <a:latin typeface="Arial" panose="020B0604020202020204" pitchFamily="34" charset="0"/>
              <a:cs typeface="Arial" panose="020B0604020202020204" pitchFamily="34" charset="0"/>
            </a:endParaRPr>
          </a:p>
          <a:p>
            <a:r>
              <a:rPr lang="sr-Latn-RS" sz="1200">
                <a:solidFill>
                  <a:srgbClr val="FFFF00"/>
                </a:solidFill>
                <a:latin typeface="Arial" panose="020B0604020202020204" pitchFamily="34" charset="0"/>
                <a:cs typeface="Arial" panose="020B0604020202020204" pitchFamily="34" charset="0"/>
              </a:rPr>
              <a:t>lesion“.</a:t>
            </a:r>
            <a:endParaRPr lang="sr-Latn-RS" sz="1200">
              <a:solidFill>
                <a:srgbClr val="FFFF00"/>
              </a:solidFill>
            </a:endParaRPr>
          </a:p>
        </p:txBody>
      </p:sp>
      <p:sp>
        <p:nvSpPr>
          <p:cNvPr id="17" name="TextBox 16">
            <a:extLst>
              <a:ext uri="{FF2B5EF4-FFF2-40B4-BE49-F238E27FC236}">
                <a16:creationId xmlns="" xmlns:a16="http://schemas.microsoft.com/office/drawing/2014/main" id="{690524A5-FF30-52C3-77D9-44A4E2B9405E}"/>
              </a:ext>
            </a:extLst>
          </p:cNvPr>
          <p:cNvSpPr txBox="1"/>
          <p:nvPr/>
        </p:nvSpPr>
        <p:spPr>
          <a:xfrm>
            <a:off x="66844" y="5118844"/>
            <a:ext cx="2272909" cy="892552"/>
          </a:xfrm>
          <a:prstGeom prst="rect">
            <a:avLst/>
          </a:prstGeom>
          <a:noFill/>
        </p:spPr>
        <p:txBody>
          <a:bodyPr wrap="square">
            <a:spAutoFit/>
          </a:bodyPr>
          <a:lstStyle/>
          <a:p>
            <a:r>
              <a:rPr lang="sr-Latn-RS" sz="1600" b="1">
                <a:latin typeface="Arial" panose="020B0604020202020204" pitchFamily="34" charset="0"/>
                <a:cs typeface="Arial" panose="020B0604020202020204" pitchFamily="34" charset="0"/>
              </a:rPr>
              <a:t>G</a:t>
            </a:r>
            <a:r>
              <a:rPr lang="sr-Cyrl-RS" sz="1600" b="1">
                <a:latin typeface="Arial" panose="020B0604020202020204" pitchFamily="34" charset="0"/>
                <a:cs typeface="Arial" panose="020B0604020202020204" pitchFamily="34" charset="0"/>
              </a:rPr>
              <a:t>.</a:t>
            </a:r>
            <a:r>
              <a:rPr lang="sr-Latn-RS" sz="1200">
                <a:latin typeface="Arial" panose="020B0604020202020204" pitchFamily="34" charset="0"/>
                <a:cs typeface="Arial" panose="020B0604020202020204" pitchFamily="34" charset="0"/>
              </a:rPr>
              <a:t> </a:t>
            </a:r>
            <a:r>
              <a:rPr lang="sr-Latn-RS" sz="1200">
                <a:solidFill>
                  <a:schemeClr val="tx1">
                    <a:lumMod val="95000"/>
                  </a:schemeClr>
                </a:solidFill>
                <a:latin typeface="Arial" panose="020B0604020202020204" pitchFamily="34" charset="0"/>
                <a:cs typeface="Arial" panose="020B0604020202020204" pitchFamily="34" charset="0"/>
              </a:rPr>
              <a:t>Multiple dilation lesions being the sentinel of the centrally located </a:t>
            </a:r>
            <a:endParaRPr lang="sr-Cyrl-RS" sz="1200">
              <a:solidFill>
                <a:schemeClr val="tx1">
                  <a:lumMod val="95000"/>
                </a:schemeClr>
              </a:solidFill>
              <a:latin typeface="Arial" panose="020B0604020202020204" pitchFamily="34" charset="0"/>
              <a:cs typeface="Arial" panose="020B0604020202020204" pitchFamily="34" charset="0"/>
            </a:endParaRPr>
          </a:p>
          <a:p>
            <a:r>
              <a:rPr lang="sr-Latn-RS" sz="1200">
                <a:solidFill>
                  <a:schemeClr val="tx1">
                    <a:lumMod val="95000"/>
                  </a:schemeClr>
                </a:solidFill>
                <a:latin typeface="Arial" panose="020B0604020202020204" pitchFamily="34" charset="0"/>
                <a:cs typeface="Arial" panose="020B0604020202020204" pitchFamily="34" charset="0"/>
              </a:rPr>
              <a:t>plexiform lesion.</a:t>
            </a:r>
            <a:endParaRPr lang="sr-Latn-RS" sz="1200"/>
          </a:p>
        </p:txBody>
      </p:sp>
      <p:sp>
        <p:nvSpPr>
          <p:cNvPr id="19" name="TextBox 18">
            <a:extLst>
              <a:ext uri="{FF2B5EF4-FFF2-40B4-BE49-F238E27FC236}">
                <a16:creationId xmlns="" xmlns:a16="http://schemas.microsoft.com/office/drawing/2014/main" id="{7A5B3998-4B12-DDBC-EF65-283B34A1B0C3}"/>
              </a:ext>
            </a:extLst>
          </p:cNvPr>
          <p:cNvSpPr txBox="1"/>
          <p:nvPr/>
        </p:nvSpPr>
        <p:spPr>
          <a:xfrm>
            <a:off x="6179092" y="4974690"/>
            <a:ext cx="3151938" cy="1077218"/>
          </a:xfrm>
          <a:prstGeom prst="rect">
            <a:avLst/>
          </a:prstGeom>
          <a:noFill/>
        </p:spPr>
        <p:txBody>
          <a:bodyPr wrap="square">
            <a:spAutoFit/>
          </a:bodyPr>
          <a:lstStyle/>
          <a:p>
            <a:r>
              <a:rPr lang="sr-Latn-RS" sz="1600" b="1">
                <a:solidFill>
                  <a:schemeClr val="accent5">
                    <a:lumMod val="60000"/>
                    <a:lumOff val="40000"/>
                  </a:schemeClr>
                </a:solidFill>
                <a:latin typeface="Arial" panose="020B0604020202020204" pitchFamily="34" charset="0"/>
                <a:cs typeface="Arial" panose="020B0604020202020204" pitchFamily="34" charset="0"/>
              </a:rPr>
              <a:t>H</a:t>
            </a:r>
            <a:r>
              <a:rPr lang="sr-Cyrl-RS" sz="1600" b="1">
                <a:solidFill>
                  <a:schemeClr val="accent5">
                    <a:lumMod val="60000"/>
                    <a:lumOff val="40000"/>
                  </a:schemeClr>
                </a:solidFill>
                <a:latin typeface="Arial" panose="020B0604020202020204" pitchFamily="34" charset="0"/>
                <a:cs typeface="Arial" panose="020B0604020202020204" pitchFamily="34" charset="0"/>
              </a:rPr>
              <a:t>.</a:t>
            </a:r>
            <a:r>
              <a:rPr lang="sr-Latn-RS" sz="1200">
                <a:solidFill>
                  <a:schemeClr val="accent5">
                    <a:lumMod val="60000"/>
                    <a:lumOff val="40000"/>
                  </a:schemeClr>
                </a:solidFill>
                <a:latin typeface="Arial" panose="020B0604020202020204" pitchFamily="34" charset="0"/>
                <a:cs typeface="Arial" panose="020B0604020202020204" pitchFamily="34" charset="0"/>
              </a:rPr>
              <a:t> The same plexiform lesion after immunohistochemical staining with anti-CD3, a T-lymphocytic marker. Note the perivascular distribution of the </a:t>
            </a:r>
            <a:endParaRPr lang="sr-Cyrl-RS" sz="1200">
              <a:solidFill>
                <a:schemeClr val="accent5">
                  <a:lumMod val="60000"/>
                  <a:lumOff val="40000"/>
                </a:schemeClr>
              </a:solidFill>
              <a:latin typeface="Arial" panose="020B0604020202020204" pitchFamily="34" charset="0"/>
              <a:cs typeface="Arial" panose="020B0604020202020204" pitchFamily="34" charset="0"/>
            </a:endParaRPr>
          </a:p>
          <a:p>
            <a:r>
              <a:rPr lang="sr-Latn-RS" sz="1200">
                <a:solidFill>
                  <a:schemeClr val="accent5">
                    <a:lumMod val="60000"/>
                    <a:lumOff val="40000"/>
                  </a:schemeClr>
                </a:solidFill>
                <a:latin typeface="Arial" panose="020B0604020202020204" pitchFamily="34" charset="0"/>
                <a:cs typeface="Arial" panose="020B0604020202020204" pitchFamily="34" charset="0"/>
              </a:rPr>
              <a:t>inflammatory infiltrate. </a:t>
            </a:r>
            <a:endParaRPr lang="sr-Latn-RS" sz="1200"/>
          </a:p>
        </p:txBody>
      </p:sp>
    </p:spTree>
    <p:extLst>
      <p:ext uri="{BB962C8B-B14F-4D97-AF65-F5344CB8AC3E}">
        <p14:creationId xmlns:p14="http://schemas.microsoft.com/office/powerpoint/2010/main" val="42512251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Korisnik\Patologija-slike\scan0003.jpg"/>
          <p:cNvPicPr>
            <a:picLocks noChangeAspect="1" noChangeArrowheads="1"/>
          </p:cNvPicPr>
          <p:nvPr/>
        </p:nvPicPr>
        <p:blipFill>
          <a:blip r:embed="rId2" cstate="print"/>
          <a:srcRect/>
          <a:stretch>
            <a:fillRect/>
          </a:stretch>
        </p:blipFill>
        <p:spPr bwMode="auto">
          <a:xfrm>
            <a:off x="1783080" y="248412"/>
            <a:ext cx="5577840" cy="6361176"/>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Korisnik\Patologija-slike\scan0004.jpg"/>
          <p:cNvPicPr>
            <a:picLocks noChangeAspect="1" noChangeArrowheads="1"/>
          </p:cNvPicPr>
          <p:nvPr/>
        </p:nvPicPr>
        <p:blipFill>
          <a:blip r:embed="rId2" cstate="print"/>
          <a:srcRect/>
          <a:stretch>
            <a:fillRect/>
          </a:stretch>
        </p:blipFill>
        <p:spPr bwMode="auto">
          <a:xfrm>
            <a:off x="1970532" y="199644"/>
            <a:ext cx="5202936" cy="6458712"/>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Korisnik\Patologija-slike\scan0006.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aturation sat="400000"/>
                    </a14:imgEffect>
                  </a14:imgLayer>
                </a14:imgProps>
              </a:ext>
            </a:extLst>
          </a:blip>
          <a:srcRect l="1" r="156" b="15350"/>
          <a:stretch/>
        </p:blipFill>
        <p:spPr bwMode="auto">
          <a:xfrm>
            <a:off x="2119887" y="692696"/>
            <a:ext cx="4904226" cy="5805264"/>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Korisnik\Patologija-slike\scan0007.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aturation sat="400000"/>
                    </a14:imgEffect>
                  </a14:imgLayer>
                </a14:imgProps>
              </a:ext>
            </a:extLst>
          </a:blip>
          <a:srcRect l="-1" r="207" b="16053"/>
          <a:stretch/>
        </p:blipFill>
        <p:spPr bwMode="auto">
          <a:xfrm>
            <a:off x="2195736" y="670384"/>
            <a:ext cx="4949742" cy="5517232"/>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29600" cy="1143000"/>
          </a:xfrm>
        </p:spPr>
        <p:txBody>
          <a:bodyPr/>
          <a:lstStyle/>
          <a:p>
            <a:r>
              <a:rPr lang="en-GB" b="1">
                <a:solidFill>
                  <a:srgbClr val="FF0000"/>
                </a:solidFill>
              </a:rPr>
              <a:t>Etiolog</a:t>
            </a:r>
            <a:r>
              <a:rPr lang="sr-Latn-RS">
                <a:solidFill>
                  <a:srgbClr val="FF0000"/>
                </a:solidFill>
              </a:rPr>
              <a:t>y of CHD</a:t>
            </a:r>
            <a:endParaRPr lang="sr-Cyrl-CS">
              <a:solidFill>
                <a:srgbClr val="FF0000"/>
              </a:solidFill>
            </a:endParaRPr>
          </a:p>
        </p:txBody>
      </p:sp>
      <p:sp>
        <p:nvSpPr>
          <p:cNvPr id="3" name="Content Placeholder 2"/>
          <p:cNvSpPr>
            <a:spLocks noGrp="1"/>
          </p:cNvSpPr>
          <p:nvPr>
            <p:ph idx="1"/>
          </p:nvPr>
        </p:nvSpPr>
        <p:spPr>
          <a:xfrm>
            <a:off x="457200" y="1071546"/>
            <a:ext cx="8229600" cy="5572164"/>
          </a:xfrm>
        </p:spPr>
        <p:txBody>
          <a:bodyPr>
            <a:normAutofit fontScale="77500" lnSpcReduction="20000"/>
          </a:bodyPr>
          <a:lstStyle/>
          <a:p>
            <a:r>
              <a:rPr lang="en-US" sz="3200">
                <a:latin typeface="+mj-lt"/>
              </a:rPr>
              <a:t>Genetic and environmental influences.</a:t>
            </a:r>
          </a:p>
          <a:p>
            <a:r>
              <a:rPr lang="en-US" sz="3200">
                <a:latin typeface="+mj-lt"/>
              </a:rPr>
              <a:t>Infectious diseases, especially viral ones (the most famous of which is </a:t>
            </a:r>
            <a:r>
              <a:rPr lang="en-US" sz="3200">
                <a:solidFill>
                  <a:srgbClr val="FFFF00"/>
                </a:solidFill>
                <a:latin typeface="+mj-lt"/>
              </a:rPr>
              <a:t>rubella</a:t>
            </a:r>
            <a:r>
              <a:rPr lang="en-US" sz="3200">
                <a:latin typeface="+mj-lt"/>
              </a:rPr>
              <a:t>), in the first three months of pregnancy</a:t>
            </a:r>
          </a:p>
          <a:p>
            <a:r>
              <a:rPr lang="en-US" sz="3200">
                <a:latin typeface="+mj-lt"/>
              </a:rPr>
              <a:t>Other diseases of the mother: diabetes mellitus, phenylketonuria, alcohol abuse, long-term use of lithium, taking drugs (example with thalidomide), excessive smoking.</a:t>
            </a:r>
          </a:p>
          <a:p>
            <a:r>
              <a:rPr lang="en-US" sz="3200">
                <a:latin typeface="+mj-lt"/>
              </a:rPr>
              <a:t>The period between the second and eighth week of embryogenesis is the most dangerous for the action of environmental factors, because that's when the heart is formed</a:t>
            </a:r>
            <a:r>
              <a:rPr lang="en-GB" sz="3200">
                <a:latin typeface="+mj-lt"/>
              </a:rPr>
              <a:t>.</a:t>
            </a:r>
            <a:endParaRPr lang="sr-Cyrl-CS" sz="3200">
              <a:latin typeface="+mj-lt"/>
            </a:endParaRPr>
          </a:p>
          <a:p>
            <a:pPr>
              <a:buNone/>
            </a:pPr>
            <a:endParaRPr lang="sr-Cyrl-C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5762" y="-279412"/>
            <a:ext cx="8372476" cy="936104"/>
          </a:xfrm>
        </p:spPr>
        <p:txBody>
          <a:bodyPr>
            <a:normAutofit fontScale="90000"/>
          </a:bodyPr>
          <a:lstStyle/>
          <a:p>
            <a:r>
              <a:rPr lang="sr-Cyrl-CS" b="1"/>
              <a:t/>
            </a:r>
            <a:br>
              <a:rPr lang="sr-Cyrl-CS" b="1"/>
            </a:br>
            <a:r>
              <a:rPr lang="en-GB" sz="5400" b="1">
                <a:solidFill>
                  <a:srgbClr val="FF0000"/>
                </a:solidFill>
                <a:effectLst>
                  <a:outerShdw blurRad="38100" dist="38100" dir="2700000" algn="tl">
                    <a:srgbClr val="000000">
                      <a:alpha val="43137"/>
                    </a:srgbClr>
                  </a:outerShdw>
                </a:effectLst>
              </a:rPr>
              <a:t>RHEUMATIC FEVER</a:t>
            </a:r>
            <a:endParaRPr lang="sr-Cyrl-CS">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836712"/>
            <a:ext cx="8229600" cy="5832648"/>
          </a:xfrm>
        </p:spPr>
        <p:txBody>
          <a:bodyPr>
            <a:noAutofit/>
          </a:bodyPr>
          <a:lstStyle/>
          <a:p>
            <a:r>
              <a:rPr lang="en-US" sz="2400">
                <a:latin typeface="Arial" panose="020B0604020202020204" pitchFamily="34" charset="0"/>
                <a:cs typeface="Arial" panose="020B0604020202020204" pitchFamily="34" charset="0"/>
              </a:rPr>
              <a:t>An acute, immunological, inflammatory disease, primarily of children and young people, that appears a few weeks after infection, usually of the pharynx, with </a:t>
            </a:r>
            <a:r>
              <a:rPr lang="en-GB" sz="2400">
                <a:latin typeface="+mj-lt"/>
                <a:sym typeface="Symbol"/>
              </a:rPr>
              <a:t></a:t>
            </a:r>
            <a:r>
              <a:rPr lang="en-US" sz="2400">
                <a:latin typeface="Arial" panose="020B0604020202020204" pitchFamily="34" charset="0"/>
                <a:cs typeface="Arial" panose="020B0604020202020204" pitchFamily="34" charset="0"/>
              </a:rPr>
              <a:t>-hemolytic streptococci of group A.</a:t>
            </a:r>
          </a:p>
          <a:p>
            <a:r>
              <a:rPr lang="en-US" sz="2400">
                <a:latin typeface="Arial" panose="020B0604020202020204" pitchFamily="34" charset="0"/>
                <a:cs typeface="Arial" panose="020B0604020202020204" pitchFamily="34" charset="0"/>
              </a:rPr>
              <a:t>The main virulence factor, the M-protein present on the surface of a specific strain of rheumatogenic streptococcus produces antibodies, which are cross-reactive with cardiac epitopes, some of which are found in myocardial myosin. </a:t>
            </a:r>
            <a:endParaRPr lang="sr-Latn-RS" sz="2400">
              <a:latin typeface="Arial" panose="020B0604020202020204" pitchFamily="34" charset="0"/>
              <a:cs typeface="Arial" panose="020B0604020202020204" pitchFamily="34" charset="0"/>
            </a:endParaRPr>
          </a:p>
          <a:p>
            <a:r>
              <a:rPr lang="en-US" sz="2400">
                <a:latin typeface="Arial" panose="020B0604020202020204" pitchFamily="34" charset="0"/>
                <a:cs typeface="Arial" panose="020B0604020202020204" pitchFamily="34" charset="0"/>
              </a:rPr>
              <a:t>These antibodies, in accordance with other immune mechanisms, react with different structures of the organism, causing systemic disorders</a:t>
            </a:r>
            <a:r>
              <a:rPr lang="sr-Latn-RS" sz="2400">
                <a:latin typeface="Arial" panose="020B0604020202020204" pitchFamily="34" charset="0"/>
                <a:cs typeface="Arial" panose="020B0604020202020204" pitchFamily="34" charset="0"/>
              </a:rPr>
              <a:t>.</a:t>
            </a:r>
            <a:endParaRPr lang="sr-Cyrl-CS" sz="2400">
              <a:latin typeface="Arial" panose="020B0604020202020204" pitchFamily="34" charset="0"/>
              <a:cs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 xmlns:a16="http://schemas.microsoft.com/office/drawing/2014/main" id="{75CF9CA7-3BC2-5285-CB0C-716FCCCA0283}"/>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07704" y="105189"/>
            <a:ext cx="4608511" cy="6648881"/>
          </a:xfrm>
        </p:spPr>
      </p:pic>
    </p:spTree>
    <p:extLst>
      <p:ext uri="{BB962C8B-B14F-4D97-AF65-F5344CB8AC3E}">
        <p14:creationId xmlns:p14="http://schemas.microsoft.com/office/powerpoint/2010/main" val="26653341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5241"/>
            <a:ext cx="8229600" cy="1143000"/>
          </a:xfrm>
        </p:spPr>
        <p:txBody>
          <a:bodyPr/>
          <a:lstStyle/>
          <a:p>
            <a:r>
              <a:rPr lang="en-GB" b="1">
                <a:solidFill>
                  <a:srgbClr val="FF0000"/>
                </a:solidFill>
              </a:rPr>
              <a:t>Main features of R</a:t>
            </a:r>
            <a:r>
              <a:rPr lang="sr-Latn-RS" b="1">
                <a:solidFill>
                  <a:srgbClr val="FF0000"/>
                </a:solidFill>
              </a:rPr>
              <a:t>F</a:t>
            </a:r>
            <a:endParaRPr lang="sr-Cyrl-CS" b="1">
              <a:solidFill>
                <a:srgbClr val="FF0000"/>
              </a:solidFill>
            </a:endParaRPr>
          </a:p>
        </p:txBody>
      </p:sp>
      <p:sp>
        <p:nvSpPr>
          <p:cNvPr id="3" name="Content Placeholder 2"/>
          <p:cNvSpPr>
            <a:spLocks noGrp="1"/>
          </p:cNvSpPr>
          <p:nvPr>
            <p:ph idx="1"/>
          </p:nvPr>
        </p:nvSpPr>
        <p:spPr>
          <a:xfrm>
            <a:off x="251520" y="1196752"/>
            <a:ext cx="8640960" cy="5472608"/>
          </a:xfrm>
        </p:spPr>
        <p:txBody>
          <a:bodyPr>
            <a:noAutofit/>
          </a:bodyPr>
          <a:lstStyle/>
          <a:p>
            <a:r>
              <a:rPr lang="en-GB" sz="2400" b="1">
                <a:effectLst/>
                <a:latin typeface="Arial" panose="020B0604020202020204" pitchFamily="34" charset="0"/>
                <a:cs typeface="Arial" panose="020B0604020202020204" pitchFamily="34" charset="0"/>
              </a:rPr>
              <a:t>carditis</a:t>
            </a:r>
          </a:p>
          <a:p>
            <a:r>
              <a:rPr lang="en-GB" sz="2400" b="1">
                <a:effectLst/>
                <a:latin typeface="Arial" panose="020B0604020202020204" pitchFamily="34" charset="0"/>
                <a:cs typeface="Arial" panose="020B0604020202020204" pitchFamily="34" charset="0"/>
              </a:rPr>
              <a:t>migratory polyarthritis</a:t>
            </a:r>
          </a:p>
          <a:p>
            <a:r>
              <a:rPr lang="en-GB" sz="2400" b="1">
                <a:effectLst/>
                <a:latin typeface="Arial" panose="020B0604020202020204" pitchFamily="34" charset="0"/>
                <a:cs typeface="Arial" panose="020B0604020202020204" pitchFamily="34" charset="0"/>
              </a:rPr>
              <a:t>skin lesions (erythema nodosum and subcutaneous nodules)</a:t>
            </a:r>
          </a:p>
          <a:p>
            <a:r>
              <a:rPr lang="en-GB" sz="2400" b="1">
                <a:effectLst/>
                <a:latin typeface="Arial" panose="020B0604020202020204" pitchFamily="34" charset="0"/>
                <a:cs typeface="Arial" panose="020B0604020202020204" pitchFamily="34" charset="0"/>
              </a:rPr>
              <a:t>chorea minor.</a:t>
            </a:r>
          </a:p>
          <a:p>
            <a:endParaRPr lang="en-GB" sz="2400" b="1">
              <a:effectLst/>
              <a:latin typeface="Arial" panose="020B0604020202020204" pitchFamily="34" charset="0"/>
              <a:cs typeface="Arial" panose="020B0604020202020204" pitchFamily="34" charset="0"/>
            </a:endParaRPr>
          </a:p>
          <a:p>
            <a:r>
              <a:rPr lang="sr-Latn-RS" sz="2400" b="1">
                <a:solidFill>
                  <a:srgbClr val="FFFF00"/>
                </a:solidFill>
                <a:effectLst/>
                <a:latin typeface="Arial" panose="020B0604020202020204" pitchFamily="34" charset="0"/>
                <a:cs typeface="Arial" panose="020B0604020202020204" pitchFamily="34" charset="0"/>
              </a:rPr>
              <a:t>„</a:t>
            </a:r>
            <a:r>
              <a:rPr lang="en-GB" sz="2400" b="1">
                <a:solidFill>
                  <a:srgbClr val="FFFF00"/>
                </a:solidFill>
                <a:effectLst/>
                <a:latin typeface="Arial" panose="020B0604020202020204" pitchFamily="34" charset="0"/>
                <a:cs typeface="Arial" panose="020B0604020202020204" pitchFamily="34" charset="0"/>
              </a:rPr>
              <a:t>rheumatic fever licks the joints, but bites the heart" </a:t>
            </a:r>
            <a:r>
              <a:rPr lang="en-GB" sz="2400" b="1">
                <a:effectLst/>
                <a:latin typeface="Arial" panose="020B0604020202020204" pitchFamily="34" charset="0"/>
                <a:cs typeface="Arial" panose="020B0604020202020204" pitchFamily="34" charset="0"/>
              </a:rPr>
              <a:t>(skin changes, arthritis and chorea resolve spontaneously, but permanent fibro-calcifying lesions of the valves or myocardium usually remain in the heart)</a:t>
            </a:r>
            <a:endParaRPr lang="sr-Cyrl-CS" sz="2400">
              <a:effectLst/>
              <a:latin typeface="Arial" panose="020B0604020202020204" pitchFamily="34" charset="0"/>
              <a:cs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58204" cy="1052736"/>
          </a:xfrm>
        </p:spPr>
        <p:txBody>
          <a:bodyPr>
            <a:normAutofit/>
          </a:bodyPr>
          <a:lstStyle/>
          <a:p>
            <a:pPr algn="ctr"/>
            <a:r>
              <a:rPr lang="en-GB" b="1">
                <a:solidFill>
                  <a:srgbClr val="FF0000"/>
                </a:solidFill>
              </a:rPr>
              <a:t>Mor</a:t>
            </a:r>
            <a:r>
              <a:rPr lang="sr-Latn-RS" b="1">
                <a:solidFill>
                  <a:srgbClr val="FF0000"/>
                </a:solidFill>
              </a:rPr>
              <a:t>ph</a:t>
            </a:r>
            <a:r>
              <a:rPr lang="en-GB" b="1">
                <a:solidFill>
                  <a:srgbClr val="FF0000"/>
                </a:solidFill>
              </a:rPr>
              <a:t>olog</a:t>
            </a:r>
            <a:r>
              <a:rPr lang="sr-Latn-RS" b="1">
                <a:solidFill>
                  <a:srgbClr val="FF0000"/>
                </a:solidFill>
              </a:rPr>
              <a:t>y</a:t>
            </a:r>
            <a:endParaRPr lang="sr-Cyrl-CS">
              <a:solidFill>
                <a:srgbClr val="FF0000"/>
              </a:solidFill>
            </a:endParaRPr>
          </a:p>
        </p:txBody>
      </p:sp>
      <p:sp>
        <p:nvSpPr>
          <p:cNvPr id="3" name="Content Placeholder 2"/>
          <p:cNvSpPr>
            <a:spLocks noGrp="1"/>
          </p:cNvSpPr>
          <p:nvPr>
            <p:ph idx="1"/>
          </p:nvPr>
        </p:nvSpPr>
        <p:spPr>
          <a:xfrm>
            <a:off x="457200" y="1052736"/>
            <a:ext cx="8229600" cy="5805264"/>
          </a:xfrm>
        </p:spPr>
        <p:txBody>
          <a:bodyPr>
            <a:normAutofit fontScale="92500"/>
          </a:bodyPr>
          <a:lstStyle/>
          <a:p>
            <a:r>
              <a:rPr lang="sr-Latn-RS" b="1">
                <a:solidFill>
                  <a:srgbClr val="FF0000"/>
                </a:solidFill>
                <a:effectLst/>
                <a:latin typeface="Arial" panose="020B0604020202020204" pitchFamily="34" charset="0"/>
                <a:cs typeface="Arial" panose="020B0604020202020204" pitchFamily="34" charset="0"/>
              </a:rPr>
              <a:t>Myocarditis: </a:t>
            </a:r>
            <a:r>
              <a:rPr lang="sr-Latn-RS">
                <a:effectLst/>
                <a:latin typeface="Arial" panose="020B0604020202020204" pitchFamily="34" charset="0"/>
                <a:cs typeface="Arial" panose="020B0604020202020204" pitchFamily="34" charset="0"/>
              </a:rPr>
              <a:t>in the most early stage nonspecific myocarditis with limphocytes  and macrophages, a few neutrophils and eosinophils, and with fibrinoid degeneration of collagen fibers.</a:t>
            </a:r>
          </a:p>
          <a:p>
            <a:r>
              <a:rPr lang="en-US" b="1">
                <a:solidFill>
                  <a:srgbClr val="FF0000"/>
                </a:solidFill>
                <a:effectLst/>
                <a:latin typeface="Arial" panose="020B0604020202020204" pitchFamily="34" charset="0"/>
                <a:cs typeface="Arial" panose="020B0604020202020204" pitchFamily="34" charset="0"/>
              </a:rPr>
              <a:t>Ashcoff </a:t>
            </a:r>
            <a:r>
              <a:rPr lang="sr-Latn-RS" b="1">
                <a:solidFill>
                  <a:srgbClr val="FF0000"/>
                </a:solidFill>
                <a:effectLst/>
                <a:latin typeface="Arial" panose="020B0604020202020204" pitchFamily="34" charset="0"/>
                <a:cs typeface="Arial" panose="020B0604020202020204" pitchFamily="34" charset="0"/>
              </a:rPr>
              <a:t>bodies </a:t>
            </a:r>
            <a:r>
              <a:rPr lang="sr-Latn-RS">
                <a:solidFill>
                  <a:srgbClr val="FFFF00"/>
                </a:solidFill>
                <a:effectLst/>
                <a:latin typeface="Arial" panose="020B0604020202020204" pitchFamily="34" charset="0"/>
                <a:cs typeface="Arial" panose="020B0604020202020204" pitchFamily="34" charset="0"/>
              </a:rPr>
              <a:t>are characteristic granulomatous lesions  of rheumatic myocarditis, developing  several weeks after simptoms begin. They apper in</a:t>
            </a:r>
            <a:r>
              <a:rPr lang="en-US">
                <a:solidFill>
                  <a:srgbClr val="FFFF00"/>
                </a:solidFill>
                <a:effectLst/>
                <a:latin typeface="Arial" panose="020B0604020202020204" pitchFamily="34" charset="0"/>
                <a:cs typeface="Arial" panose="020B0604020202020204" pitchFamily="34" charset="0"/>
              </a:rPr>
              <a:t> the interstitial connective tissue of the myocardium, predominantly around blood vessels and subendocardial</a:t>
            </a:r>
            <a:r>
              <a:rPr lang="sr-Latn-RS">
                <a:solidFill>
                  <a:srgbClr val="FFFF00"/>
                </a:solidFill>
                <a:effectLst/>
                <a:latin typeface="Arial" panose="020B0604020202020204" pitchFamily="34" charset="0"/>
                <a:cs typeface="Arial" panose="020B0604020202020204" pitchFamily="34" charset="0"/>
              </a:rPr>
              <a:t>.</a:t>
            </a:r>
            <a:endParaRPr lang="en-US">
              <a:solidFill>
                <a:srgbClr val="FFFF00"/>
              </a:solidFill>
              <a:effectLst/>
              <a:latin typeface="Arial" panose="020B0604020202020204" pitchFamily="34" charset="0"/>
              <a:cs typeface="Arial" panose="020B0604020202020204" pitchFamily="34" charset="0"/>
            </a:endParaRPr>
          </a:p>
          <a:p>
            <a:r>
              <a:rPr lang="en-US">
                <a:solidFill>
                  <a:srgbClr val="FFFF00"/>
                </a:solidFill>
                <a:effectLst/>
                <a:latin typeface="Arial" panose="020B0604020202020204" pitchFamily="34" charset="0"/>
                <a:cs typeface="Arial" panose="020B0604020202020204" pitchFamily="34" charset="0"/>
              </a:rPr>
              <a:t>Focal inflammatory structures of central fibrinoid necrosis around which there are lymphocytes, macrophages and activated, modified histiocytes called </a:t>
            </a:r>
            <a:r>
              <a:rPr lang="en-US">
                <a:solidFill>
                  <a:srgbClr val="FF0000"/>
                </a:solidFill>
                <a:effectLst/>
                <a:latin typeface="Arial" panose="020B0604020202020204" pitchFamily="34" charset="0"/>
                <a:cs typeface="Arial" panose="020B0604020202020204" pitchFamily="34" charset="0"/>
              </a:rPr>
              <a:t>Anitschkow</a:t>
            </a:r>
            <a:r>
              <a:rPr lang="en-US">
                <a:solidFill>
                  <a:srgbClr val="FFFF00"/>
                </a:solidFill>
                <a:effectLst/>
                <a:latin typeface="Arial" panose="020B0604020202020204" pitchFamily="34" charset="0"/>
                <a:cs typeface="Arial" panose="020B0604020202020204" pitchFamily="34" charset="0"/>
              </a:rPr>
              <a:t> myocytes or </a:t>
            </a:r>
            <a:r>
              <a:rPr lang="en-US">
                <a:solidFill>
                  <a:srgbClr val="FF0000"/>
                </a:solidFill>
                <a:effectLst/>
                <a:latin typeface="Arial" panose="020B0604020202020204" pitchFamily="34" charset="0"/>
                <a:cs typeface="Arial" panose="020B0604020202020204" pitchFamily="34" charset="0"/>
              </a:rPr>
              <a:t>Aschoff cells</a:t>
            </a:r>
            <a:r>
              <a:rPr lang="en-US">
                <a:solidFill>
                  <a:srgbClr val="FFFF00"/>
                </a:solidFill>
                <a:effectLst/>
                <a:latin typeface="Arial" panose="020B0604020202020204" pitchFamily="34" charset="0"/>
                <a:cs typeface="Arial" panose="020B0604020202020204" pitchFamily="34" charset="0"/>
              </a:rPr>
              <a:t>, which sometimes form multinucleated giant cells. These cells have abundant amphophilic cytoplasm and a central round or ovoid nucleus with chromatin that is centrally arranged in the form of a caterpillar, so these cells are often called </a:t>
            </a:r>
            <a:r>
              <a:rPr lang="sr-Latn-RS">
                <a:solidFill>
                  <a:srgbClr val="FF0000"/>
                </a:solidFill>
                <a:effectLst/>
                <a:latin typeface="Arial" panose="020B0604020202020204" pitchFamily="34" charset="0"/>
                <a:cs typeface="Arial" panose="020B0604020202020204" pitchFamily="34" charset="0"/>
              </a:rPr>
              <a:t>„</a:t>
            </a:r>
            <a:r>
              <a:rPr lang="en-US">
                <a:solidFill>
                  <a:srgbClr val="FF0000"/>
                </a:solidFill>
                <a:effectLst/>
                <a:latin typeface="Arial" panose="020B0604020202020204" pitchFamily="34" charset="0"/>
                <a:cs typeface="Arial" panose="020B0604020202020204" pitchFamily="34" charset="0"/>
              </a:rPr>
              <a:t>caterpillar cells</a:t>
            </a:r>
            <a:r>
              <a:rPr lang="sr-Latn-RS">
                <a:solidFill>
                  <a:srgbClr val="FF0000"/>
                </a:solidFill>
                <a:effectLst/>
                <a:latin typeface="Arial" panose="020B0604020202020204" pitchFamily="34" charset="0"/>
                <a:cs typeface="Arial" panose="020B0604020202020204" pitchFamily="34" charset="0"/>
              </a:rPr>
              <a:t>“</a:t>
            </a:r>
            <a:r>
              <a:rPr lang="en-US">
                <a:solidFill>
                  <a:srgbClr val="FFFF00"/>
                </a:solidFill>
                <a:effectLst/>
                <a:latin typeface="Arial" panose="020B0604020202020204" pitchFamily="34" charset="0"/>
                <a:cs typeface="Arial" panose="020B0604020202020204" pitchFamily="34" charset="0"/>
              </a:rPr>
              <a:t>.</a:t>
            </a:r>
          </a:p>
          <a:p>
            <a:r>
              <a:rPr lang="en-US">
                <a:solidFill>
                  <a:srgbClr val="FFFF00"/>
                </a:solidFill>
                <a:effectLst/>
                <a:latin typeface="Arial" panose="020B0604020202020204" pitchFamily="34" charset="0"/>
                <a:cs typeface="Arial" panose="020B0604020202020204" pitchFamily="34" charset="0"/>
              </a:rPr>
              <a:t>Over time, these granulomas are replaced by connective tissue scars.</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b="1">
                <a:solidFill>
                  <a:srgbClr val="FF0000"/>
                </a:solidFill>
                <a:latin typeface="Arial" panose="020B0604020202020204" pitchFamily="34" charset="0"/>
              </a:rPr>
              <a:t>KONGENITAL HEART DESEASES</a:t>
            </a:r>
            <a:endParaRPr lang="sr-Cyrl-CS" sz="3600">
              <a:solidFill>
                <a:srgbClr val="FF0000"/>
              </a:solidFill>
              <a:latin typeface="Arial" panose="020B0604020202020204" pitchFamily="34" charset="0"/>
            </a:endParaRPr>
          </a:p>
        </p:txBody>
      </p:sp>
      <p:sp>
        <p:nvSpPr>
          <p:cNvPr id="3" name="Content Placeholder 2"/>
          <p:cNvSpPr>
            <a:spLocks noGrp="1"/>
          </p:cNvSpPr>
          <p:nvPr>
            <p:ph idx="1"/>
          </p:nvPr>
        </p:nvSpPr>
        <p:spPr/>
        <p:txBody>
          <a:bodyPr>
            <a:noAutofit/>
          </a:bodyPr>
          <a:lstStyle/>
          <a:p>
            <a:r>
              <a:rPr lang="en-US" sz="2800">
                <a:solidFill>
                  <a:srgbClr val="FFFF00"/>
                </a:solidFill>
                <a:latin typeface="Arial" panose="020B0604020202020204" pitchFamily="34" charset="0"/>
              </a:rPr>
              <a:t>Congenital heart deseases (CHD) are the main heart diseases in the first ten years of life.</a:t>
            </a:r>
          </a:p>
          <a:p>
            <a:r>
              <a:rPr lang="en-US" sz="2800">
                <a:solidFill>
                  <a:srgbClr val="FFFF00"/>
                </a:solidFill>
                <a:latin typeface="Arial" panose="020B0604020202020204" pitchFamily="34" charset="0"/>
              </a:rPr>
              <a:t>Some are incompatible with life, others allow live birth but quickly manifest themselves clinically, while some become noticeable only later in life (bicuspid aortic valve).</a:t>
            </a:r>
            <a:endParaRPr lang="sr-Cyrl-CS" sz="2800">
              <a:solidFill>
                <a:srgbClr val="FFFF00"/>
              </a:solidFill>
              <a:latin typeface="Arial" panose="020B0604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62"/>
          <p:cNvPicPr>
            <a:picLocks noChangeAspect="1" noChangeArrowheads="1"/>
          </p:cNvPicPr>
          <p:nvPr/>
        </p:nvPicPr>
        <p:blipFill>
          <a:blip r:embed="rId2"/>
          <a:srcRect/>
          <a:stretch>
            <a:fillRect/>
          </a:stretch>
        </p:blipFill>
        <p:spPr bwMode="auto">
          <a:xfrm>
            <a:off x="928662" y="928670"/>
            <a:ext cx="7688263" cy="5019675"/>
          </a:xfrm>
          <a:prstGeom prst="rect">
            <a:avLst/>
          </a:prstGeom>
          <a:noFill/>
        </p:spPr>
      </p:pic>
      <p:sp>
        <p:nvSpPr>
          <p:cNvPr id="4" name="Rectangle 3"/>
          <p:cNvSpPr/>
          <p:nvPr/>
        </p:nvSpPr>
        <p:spPr>
          <a:xfrm>
            <a:off x="2285984" y="6215082"/>
            <a:ext cx="5429288" cy="369332"/>
          </a:xfrm>
          <a:prstGeom prst="rect">
            <a:avLst/>
          </a:prstGeom>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1" i="0" u="none" strike="noStrike" kern="1200" cap="none" spc="0" normalizeH="0" baseline="0" noProof="0">
                <a:ln>
                  <a:noFill/>
                </a:ln>
                <a:solidFill>
                  <a:prstClr val="white"/>
                </a:solidFill>
                <a:effectLst/>
                <a:uLnTx/>
                <a:uFillTx/>
                <a:latin typeface="Constantia"/>
                <a:ea typeface="+mn-ea"/>
                <a:cs typeface="+mn-cs"/>
              </a:rPr>
              <a:t>Myocarditis rheumatica – Aschoff body</a:t>
            </a:r>
            <a:endParaRPr kumimoji="0" lang="en-US" sz="1800" b="1"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63"/>
          <p:cNvPicPr>
            <a:picLocks noChangeAspect="1" noChangeArrowheads="1"/>
          </p:cNvPicPr>
          <p:nvPr/>
        </p:nvPicPr>
        <p:blipFill>
          <a:blip r:embed="rId2"/>
          <a:srcRect/>
          <a:stretch>
            <a:fillRect/>
          </a:stretch>
        </p:blipFill>
        <p:spPr bwMode="auto">
          <a:xfrm>
            <a:off x="762000" y="609600"/>
            <a:ext cx="7688263" cy="5003800"/>
          </a:xfrm>
          <a:prstGeom prst="rect">
            <a:avLst/>
          </a:prstGeom>
          <a:noFill/>
        </p:spPr>
      </p:pic>
      <p:sp>
        <p:nvSpPr>
          <p:cNvPr id="3" name="Rectangle 2"/>
          <p:cNvSpPr/>
          <p:nvPr/>
        </p:nvSpPr>
        <p:spPr>
          <a:xfrm>
            <a:off x="3595343" y="6000768"/>
            <a:ext cx="2325059"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1" i="0" u="none" strike="noStrike" kern="1200" cap="none" spc="0" normalizeH="0" baseline="0" noProof="0">
                <a:ln>
                  <a:noFill/>
                </a:ln>
                <a:solidFill>
                  <a:prstClr val="white"/>
                </a:solidFill>
                <a:effectLst/>
                <a:uLnTx/>
                <a:uFillTx/>
                <a:latin typeface="Constantia"/>
                <a:ea typeface="+mn-ea"/>
                <a:cs typeface="+mn-cs"/>
              </a:rPr>
              <a:t>Aschoff – giant cells</a:t>
            </a:r>
            <a:endParaRPr kumimoji="0" lang="en-US" sz="1800" b="1"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85720" y="571480"/>
            <a:ext cx="8570942" cy="5713430"/>
          </a:xfrm>
          <a:prstGeom prst="rect">
            <a:avLst/>
          </a:prstGeom>
          <a:noFill/>
          <a:ln w="9525">
            <a:no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64"/>
          <p:cNvPicPr>
            <a:picLocks noChangeAspect="1" noChangeArrowheads="1"/>
          </p:cNvPicPr>
          <p:nvPr/>
        </p:nvPicPr>
        <p:blipFill>
          <a:blip r:embed="rId2"/>
          <a:srcRect/>
          <a:stretch>
            <a:fillRect/>
          </a:stretch>
        </p:blipFill>
        <p:spPr bwMode="auto">
          <a:xfrm>
            <a:off x="857224" y="785794"/>
            <a:ext cx="7688263" cy="5003800"/>
          </a:xfrm>
          <a:prstGeom prst="rect">
            <a:avLst/>
          </a:prstGeom>
          <a:noFill/>
        </p:spPr>
      </p:pic>
      <p:sp>
        <p:nvSpPr>
          <p:cNvPr id="3" name="Rectangle 2"/>
          <p:cNvSpPr/>
          <p:nvPr/>
        </p:nvSpPr>
        <p:spPr>
          <a:xfrm>
            <a:off x="3468939" y="6072206"/>
            <a:ext cx="1890325"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1" i="0" u="none" strike="noStrike" kern="1200" cap="none" spc="0" normalizeH="0" baseline="0" noProof="0">
                <a:ln>
                  <a:noFill/>
                </a:ln>
                <a:solidFill>
                  <a:prstClr val="white"/>
                </a:solidFill>
                <a:effectLst/>
                <a:uLnTx/>
                <a:uFillTx/>
                <a:latin typeface="Constantia"/>
                <a:ea typeface="+mn-ea"/>
                <a:cs typeface="+mn-cs"/>
              </a:rPr>
              <a:t>Anitschkow cell</a:t>
            </a:r>
            <a:endParaRPr kumimoji="0" lang="en-US" sz="1800" b="1"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a:solidFill>
                  <a:srgbClr val="FFC000"/>
                </a:solidFill>
              </a:rPr>
              <a:t>peri</a:t>
            </a:r>
            <a:r>
              <a:rPr lang="sr-Latn-RS" b="1">
                <a:solidFill>
                  <a:srgbClr val="FFC000"/>
                </a:solidFill>
              </a:rPr>
              <a:t>carditis</a:t>
            </a:r>
            <a:endParaRPr lang="sr-Cyrl-CS" b="1">
              <a:solidFill>
                <a:srgbClr val="FFC000"/>
              </a:solidFill>
            </a:endParaRPr>
          </a:p>
        </p:txBody>
      </p:sp>
      <p:sp>
        <p:nvSpPr>
          <p:cNvPr id="3" name="Content Placeholder 2"/>
          <p:cNvSpPr>
            <a:spLocks noGrp="1"/>
          </p:cNvSpPr>
          <p:nvPr>
            <p:ph idx="1"/>
          </p:nvPr>
        </p:nvSpPr>
        <p:spPr/>
        <p:txBody>
          <a:bodyPr>
            <a:normAutofit fontScale="92500"/>
          </a:bodyPr>
          <a:lstStyle/>
          <a:p>
            <a:r>
              <a:rPr lang="en-US" sz="4000">
                <a:effectLst/>
                <a:latin typeface="Arial" panose="020B0604020202020204" pitchFamily="34" charset="0"/>
                <a:cs typeface="Arial" panose="020B0604020202020204" pitchFamily="34" charset="0"/>
              </a:rPr>
              <a:t>R</a:t>
            </a:r>
            <a:r>
              <a:rPr lang="sr-Latn-RS" sz="4000">
                <a:effectLst/>
                <a:latin typeface="Arial" panose="020B0604020202020204" pitchFamily="34" charset="0"/>
                <a:cs typeface="Arial" panose="020B0604020202020204" pitchFamily="34" charset="0"/>
              </a:rPr>
              <a:t>F</a:t>
            </a:r>
            <a:r>
              <a:rPr lang="en-US" sz="4000">
                <a:effectLst/>
                <a:latin typeface="Arial" panose="020B0604020202020204" pitchFamily="34" charset="0"/>
                <a:cs typeface="Arial" panose="020B0604020202020204" pitchFamily="34" charset="0"/>
              </a:rPr>
              <a:t> is manifested by serofibrin exudate, creating a characteristic picture of pseudomembranous pericarditis </a:t>
            </a:r>
            <a:r>
              <a:rPr lang="sr-Latn-RS" sz="4000">
                <a:effectLst/>
                <a:latin typeface="Arial" panose="020B0604020202020204" pitchFamily="34" charset="0"/>
                <a:cs typeface="Arial" panose="020B0604020202020204" pitchFamily="34" charset="0"/>
              </a:rPr>
              <a:t>with fenomenon of </a:t>
            </a:r>
            <a:r>
              <a:rPr lang="sr-Latn-RS" sz="4000">
                <a:solidFill>
                  <a:srgbClr val="FFFF00"/>
                </a:solidFill>
                <a:effectLst/>
                <a:latin typeface="Arial" panose="020B0604020202020204" pitchFamily="34" charset="0"/>
                <a:cs typeface="Arial" panose="020B0604020202020204" pitchFamily="34" charset="0"/>
              </a:rPr>
              <a:t>„</a:t>
            </a:r>
            <a:r>
              <a:rPr lang="en-US" sz="4000">
                <a:solidFill>
                  <a:srgbClr val="FFFF00"/>
                </a:solidFill>
                <a:effectLst/>
                <a:latin typeface="Arial" panose="020B0604020202020204" pitchFamily="34" charset="0"/>
                <a:cs typeface="Arial" panose="020B0604020202020204" pitchFamily="34" charset="0"/>
              </a:rPr>
              <a:t>bread and butter</a:t>
            </a:r>
            <a:r>
              <a:rPr lang="sr-Latn-RS" sz="4000">
                <a:solidFill>
                  <a:srgbClr val="FFFF00"/>
                </a:solidFill>
                <a:effectLst/>
                <a:latin typeface="Arial" panose="020B0604020202020204" pitchFamily="34" charset="0"/>
                <a:cs typeface="Arial" panose="020B0604020202020204" pitchFamily="34" charset="0"/>
              </a:rPr>
              <a:t>“</a:t>
            </a:r>
            <a:r>
              <a:rPr lang="en-US" sz="4000">
                <a:effectLst/>
                <a:latin typeface="Arial" panose="020B0604020202020204" pitchFamily="34" charset="0"/>
                <a:cs typeface="Arial" panose="020B0604020202020204" pitchFamily="34" charset="0"/>
              </a:rPr>
              <a:t>.</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srcRect/>
          <a:stretch>
            <a:fillRect/>
          </a:stretch>
        </p:blipFill>
        <p:spPr bwMode="auto">
          <a:xfrm>
            <a:off x="1214415" y="369696"/>
            <a:ext cx="6643734" cy="6053516"/>
          </a:xfrm>
          <a:prstGeom prst="rect">
            <a:avLst/>
          </a:prstGeom>
          <a:noFill/>
          <a:ln w="12700">
            <a:noFill/>
            <a:miter lim="800000"/>
            <a:headEnd type="none" w="sm" len="sm"/>
            <a:tailEnd type="none" w="sm" len="sm"/>
          </a:ln>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srcRect/>
          <a:stretch>
            <a:fillRect/>
          </a:stretch>
        </p:blipFill>
        <p:spPr bwMode="auto">
          <a:xfrm>
            <a:off x="214282" y="571480"/>
            <a:ext cx="8756917" cy="5429288"/>
          </a:xfrm>
          <a:prstGeom prst="rect">
            <a:avLst/>
          </a:prstGeom>
          <a:noFill/>
          <a:ln w="12700">
            <a:noFill/>
            <a:miter lim="800000"/>
            <a:headEnd type="none" w="sm" len="sm"/>
            <a:tailEnd type="none" w="sm" len="sm"/>
          </a:ln>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srcRect/>
          <a:stretch>
            <a:fillRect/>
          </a:stretch>
        </p:blipFill>
        <p:spPr bwMode="auto">
          <a:xfrm>
            <a:off x="786713" y="1000108"/>
            <a:ext cx="7793236" cy="5000660"/>
          </a:xfrm>
          <a:prstGeom prst="rect">
            <a:avLst/>
          </a:prstGeom>
          <a:noFill/>
          <a:ln w="12700">
            <a:noFill/>
            <a:miter lim="800000"/>
            <a:headEnd type="none" w="sm" len="sm"/>
            <a:tailEnd type="none" w="sm" len="sm"/>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lstStyle/>
          <a:p>
            <a:r>
              <a:rPr lang="sr-Cyrl-CS" b="1">
                <a:solidFill>
                  <a:srgbClr val="FF0000"/>
                </a:solidFill>
              </a:rPr>
              <a:t>е</a:t>
            </a:r>
            <a:r>
              <a:rPr lang="en-GB" b="1">
                <a:solidFill>
                  <a:srgbClr val="FF0000"/>
                </a:solidFill>
              </a:rPr>
              <a:t>ndokard</a:t>
            </a:r>
            <a:r>
              <a:rPr lang="sr-Latn-RS" b="1">
                <a:solidFill>
                  <a:srgbClr val="FF0000"/>
                </a:solidFill>
              </a:rPr>
              <a:t>itis</a:t>
            </a:r>
            <a:endParaRPr lang="sr-Cyrl-CS" b="1">
              <a:solidFill>
                <a:srgbClr val="FF0000"/>
              </a:solidFill>
            </a:endParaRPr>
          </a:p>
        </p:txBody>
      </p:sp>
      <p:sp>
        <p:nvSpPr>
          <p:cNvPr id="3" name="Content Placeholder 2"/>
          <p:cNvSpPr>
            <a:spLocks noGrp="1"/>
          </p:cNvSpPr>
          <p:nvPr>
            <p:ph idx="1"/>
          </p:nvPr>
        </p:nvSpPr>
        <p:spPr>
          <a:xfrm>
            <a:off x="457200" y="1142984"/>
            <a:ext cx="8229600" cy="5429288"/>
          </a:xfrm>
        </p:spPr>
        <p:txBody>
          <a:bodyPr>
            <a:normAutofit lnSpcReduction="10000"/>
          </a:bodyPr>
          <a:lstStyle/>
          <a:p>
            <a:r>
              <a:rPr lang="en-US">
                <a:latin typeface="+mj-lt"/>
              </a:rPr>
              <a:t>Mainly in the left heart</a:t>
            </a:r>
          </a:p>
          <a:p>
            <a:r>
              <a:rPr lang="sr-Latn-RS">
                <a:latin typeface="+mj-lt"/>
              </a:rPr>
              <a:t>O</a:t>
            </a:r>
            <a:r>
              <a:rPr lang="en-US">
                <a:latin typeface="+mj-lt"/>
              </a:rPr>
              <a:t>nly on mitral valves (70-75%)</a:t>
            </a:r>
          </a:p>
          <a:p>
            <a:r>
              <a:rPr lang="sr-Latn-RS">
                <a:latin typeface="+mj-lt"/>
              </a:rPr>
              <a:t>M</a:t>
            </a:r>
            <a:r>
              <a:rPr lang="en-US">
                <a:latin typeface="+mj-lt"/>
              </a:rPr>
              <a:t>itral and aortic </a:t>
            </a:r>
            <a:r>
              <a:rPr lang="sr-Latn-RS">
                <a:latin typeface="+mj-lt"/>
              </a:rPr>
              <a:t>valves </a:t>
            </a:r>
            <a:r>
              <a:rPr lang="en-US">
                <a:latin typeface="+mj-lt"/>
              </a:rPr>
              <a:t>(25%)</a:t>
            </a:r>
          </a:p>
          <a:p>
            <a:r>
              <a:rPr lang="sr-Latn-RS">
                <a:latin typeface="+mj-lt"/>
              </a:rPr>
              <a:t>L</a:t>
            </a:r>
            <a:r>
              <a:rPr lang="en-US">
                <a:latin typeface="+mj-lt"/>
              </a:rPr>
              <a:t>ess often on the valves in the right heart</a:t>
            </a:r>
          </a:p>
          <a:p>
            <a:r>
              <a:rPr lang="en-US">
                <a:latin typeface="+mj-lt"/>
              </a:rPr>
              <a:t>Inflammatory changes on the endocardium favor the formation of small (1-2 mm) vegetations (</a:t>
            </a:r>
            <a:r>
              <a:rPr lang="en-US">
                <a:solidFill>
                  <a:srgbClr val="FFFF00"/>
                </a:solidFill>
                <a:latin typeface="+mj-lt"/>
              </a:rPr>
              <a:t>verrucae</a:t>
            </a:r>
            <a:r>
              <a:rPr lang="en-US">
                <a:latin typeface="+mj-lt"/>
              </a:rPr>
              <a:t>) along the</a:t>
            </a:r>
            <a:r>
              <a:rPr lang="sr-Latn-RS">
                <a:latin typeface="+mj-lt"/>
              </a:rPr>
              <a:t> </a:t>
            </a:r>
            <a:r>
              <a:rPr lang="en-US">
                <a:latin typeface="+mj-lt"/>
              </a:rPr>
              <a:t>line</a:t>
            </a:r>
            <a:r>
              <a:rPr lang="sr-Latn-RS">
                <a:latin typeface="+mj-lt"/>
              </a:rPr>
              <a:t>s of</a:t>
            </a:r>
            <a:r>
              <a:rPr lang="en-US">
                <a:latin typeface="+mj-lt"/>
              </a:rPr>
              <a:t> closure </a:t>
            </a:r>
            <a:r>
              <a:rPr lang="sr-Latn-RS">
                <a:latin typeface="+mj-lt"/>
              </a:rPr>
              <a:t>of the valve leaflets </a:t>
            </a:r>
            <a:r>
              <a:rPr lang="en-US">
                <a:latin typeface="+mj-lt"/>
              </a:rPr>
              <a:t>.</a:t>
            </a:r>
          </a:p>
          <a:p>
            <a:r>
              <a:rPr lang="en-US">
                <a:latin typeface="+mj-lt"/>
              </a:rPr>
              <a:t>Verrucas are the result of </a:t>
            </a:r>
            <a:r>
              <a:rPr lang="en-US">
                <a:solidFill>
                  <a:srgbClr val="FFFF00"/>
                </a:solidFill>
                <a:latin typeface="+mj-lt"/>
              </a:rPr>
              <a:t>fibrin precipitation </a:t>
            </a:r>
            <a:r>
              <a:rPr lang="en-US">
                <a:latin typeface="+mj-lt"/>
              </a:rPr>
              <a:t>at the site of erosion of the inflamed surface of the endocardium,</a:t>
            </a:r>
            <a:r>
              <a:rPr lang="sr-Latn-RS">
                <a:latin typeface="+mj-lt"/>
              </a:rPr>
              <a:t> along the lines where</a:t>
            </a:r>
            <a:r>
              <a:rPr lang="en-US">
                <a:latin typeface="+mj-lt"/>
              </a:rPr>
              <a:t> the valve</a:t>
            </a:r>
            <a:r>
              <a:rPr lang="sr-Latn-RS">
                <a:latin typeface="+mj-lt"/>
              </a:rPr>
              <a:t> cusp</a:t>
            </a:r>
            <a:r>
              <a:rPr lang="en-US">
                <a:latin typeface="+mj-lt"/>
              </a:rPr>
              <a:t>s </a:t>
            </a:r>
            <a:r>
              <a:rPr lang="sr-Latn-RS">
                <a:latin typeface="+mj-lt"/>
              </a:rPr>
              <a:t>come into contact during closure.</a:t>
            </a:r>
            <a:endParaRPr lang="en-US">
              <a:latin typeface="+mj-lt"/>
            </a:endParaRPr>
          </a:p>
          <a:p>
            <a:r>
              <a:rPr lang="en-US">
                <a:latin typeface="+mj-lt"/>
              </a:rPr>
              <a:t>These acute changes usually do not cause a significant disturbance of heart function, they may disappear or they may turn into a chronic form of the disease.</a:t>
            </a:r>
            <a:endParaRPr lang="sr-Cyrl-CS">
              <a:latin typeface="+mj-lt"/>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83163" y="785794"/>
            <a:ext cx="9060837" cy="5070487"/>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0"/>
            <a:ext cx="8229600" cy="1143000"/>
          </a:xfrm>
        </p:spPr>
        <p:txBody>
          <a:bodyPr>
            <a:normAutofit/>
          </a:bodyPr>
          <a:lstStyle/>
          <a:p>
            <a:r>
              <a:rPr lang="sr-Cyrl-CS" sz="3200">
                <a:solidFill>
                  <a:srgbClr val="FFFF00"/>
                </a:solidFill>
                <a:latin typeface="YU C Times" pitchFamily="18" charset="0"/>
              </a:rPr>
              <a:t>	</a:t>
            </a:r>
            <a:r>
              <a:rPr lang="en-US" sz="3200">
                <a:solidFill>
                  <a:srgbClr val="FFFF00"/>
                </a:solidFill>
                <a:latin typeface="Arial" panose="020B0604020202020204" pitchFamily="34" charset="0"/>
              </a:rPr>
              <a:t>The ten most common </a:t>
            </a:r>
            <a:r>
              <a:rPr lang="sr-Latn-RS" sz="3200">
                <a:solidFill>
                  <a:srgbClr val="FFFF00"/>
                </a:solidFill>
                <a:latin typeface="Arial" panose="020B0604020202020204" pitchFamily="34" charset="0"/>
              </a:rPr>
              <a:t>CHD</a:t>
            </a:r>
            <a:endParaRPr lang="sr-Cyrl-CS" sz="3200">
              <a:latin typeface="Arial" panose="020B0604020202020204" pitchFamily="34" charset="0"/>
            </a:endParaRPr>
          </a:p>
        </p:txBody>
      </p:sp>
      <p:sp>
        <p:nvSpPr>
          <p:cNvPr id="3" name="Content Placeholder 2"/>
          <p:cNvSpPr>
            <a:spLocks noGrp="1"/>
          </p:cNvSpPr>
          <p:nvPr>
            <p:ph idx="1"/>
          </p:nvPr>
        </p:nvSpPr>
        <p:spPr>
          <a:xfrm>
            <a:off x="457200" y="980728"/>
            <a:ext cx="8229600" cy="5616624"/>
          </a:xfrm>
        </p:spPr>
        <p:txBody>
          <a:bodyPr>
            <a:normAutofit fontScale="47500" lnSpcReduction="20000"/>
          </a:bodyPr>
          <a:lstStyle/>
          <a:p>
            <a:pPr>
              <a:buNone/>
            </a:pPr>
            <a:r>
              <a:rPr lang="en-GB" sz="3800" b="1" u="sng">
                <a:solidFill>
                  <a:srgbClr val="FF0000"/>
                </a:solidFill>
              </a:rPr>
              <a:t>Malformation</a:t>
            </a:r>
            <a:r>
              <a:rPr lang="sr-Cyrl-CS" sz="3800" b="1" u="sng">
                <a:solidFill>
                  <a:srgbClr val="FF0000"/>
                </a:solidFill>
              </a:rPr>
              <a:t>				</a:t>
            </a:r>
            <a:r>
              <a:rPr lang="en-GB" sz="3800" b="1" u="sng">
                <a:solidFill>
                  <a:srgbClr val="FF0000"/>
                </a:solidFill>
              </a:rPr>
              <a:t>% of all CHD</a:t>
            </a:r>
            <a:endParaRPr lang="sr-Cyrl-CS" sz="3800" b="1" u="sng">
              <a:solidFill>
                <a:srgbClr val="FF0000"/>
              </a:solidFill>
            </a:endParaRPr>
          </a:p>
          <a:p>
            <a:pPr>
              <a:buNone/>
            </a:pPr>
            <a:endParaRPr lang="sr-Cyrl-CS" sz="2400"/>
          </a:p>
          <a:p>
            <a:r>
              <a:rPr lang="en-US" sz="4400">
                <a:latin typeface="Arial" panose="020B0604020202020204" pitchFamily="34" charset="0"/>
                <a:cs typeface="Arial" panose="020B0604020202020204" pitchFamily="34" charset="0"/>
              </a:rPr>
              <a:t>Ventricular septal defects (VSD)		30</a:t>
            </a:r>
          </a:p>
          <a:p>
            <a:r>
              <a:rPr lang="en-US" sz="4400">
                <a:latin typeface="Arial" panose="020B0604020202020204" pitchFamily="34" charset="0"/>
                <a:cs typeface="Arial" panose="020B0604020202020204" pitchFamily="34" charset="0"/>
              </a:rPr>
              <a:t>Patent ductus arteriosus (PDA)		10</a:t>
            </a:r>
          </a:p>
          <a:p>
            <a:r>
              <a:rPr lang="en-US" sz="4400">
                <a:latin typeface="Arial" panose="020B0604020202020204" pitchFamily="34" charset="0"/>
                <a:cs typeface="Arial" panose="020B0604020202020204" pitchFamily="34" charset="0"/>
              </a:rPr>
              <a:t>Atrial septal defects (ASD)			10</a:t>
            </a:r>
          </a:p>
          <a:p>
            <a:r>
              <a:rPr lang="en-US" sz="4400">
                <a:latin typeface="Arial" panose="020B0604020202020204" pitchFamily="34" charset="0"/>
                <a:cs typeface="Arial" panose="020B0604020202020204" pitchFamily="34" charset="0"/>
              </a:rPr>
              <a:t>Pulmonary stenosis 				7</a:t>
            </a:r>
          </a:p>
          <a:p>
            <a:r>
              <a:rPr lang="en-US" sz="4400">
                <a:latin typeface="Arial" panose="020B0604020202020204" pitchFamily="34" charset="0"/>
                <a:cs typeface="Arial" panose="020B0604020202020204" pitchFamily="34" charset="0"/>
              </a:rPr>
              <a:t>Coarctation of the aorta 			7</a:t>
            </a:r>
          </a:p>
          <a:p>
            <a:r>
              <a:rPr lang="en-US" sz="4400">
                <a:latin typeface="Arial" panose="020B0604020202020204" pitchFamily="34" charset="0"/>
                <a:cs typeface="Arial" panose="020B0604020202020204" pitchFamily="34" charset="0"/>
              </a:rPr>
              <a:t>Aortic stenosis 				6</a:t>
            </a:r>
          </a:p>
          <a:p>
            <a:r>
              <a:rPr lang="en-US" sz="4400">
                <a:latin typeface="Arial" panose="020B0604020202020204" pitchFamily="34" charset="0"/>
                <a:cs typeface="Arial" panose="020B0604020202020204" pitchFamily="34" charset="0"/>
              </a:rPr>
              <a:t>Tetralogy of Fallot 				6</a:t>
            </a:r>
          </a:p>
          <a:p>
            <a:r>
              <a:rPr lang="en-US" sz="4400">
                <a:latin typeface="Arial" panose="020B0604020202020204" pitchFamily="34" charset="0"/>
                <a:cs typeface="Arial" panose="020B0604020202020204" pitchFamily="34" charset="0"/>
              </a:rPr>
              <a:t>Transposition of the great arteries 		4</a:t>
            </a:r>
          </a:p>
          <a:p>
            <a:r>
              <a:rPr lang="en-US" sz="4400">
                <a:latin typeface="Arial" panose="020B0604020202020204" pitchFamily="34" charset="0"/>
                <a:cs typeface="Arial" panose="020B0604020202020204" pitchFamily="34" charset="0"/>
              </a:rPr>
              <a:t>Truncus arteriosus 				2</a:t>
            </a:r>
          </a:p>
          <a:p>
            <a:r>
              <a:rPr lang="en-US" sz="4400">
                <a:latin typeface="Arial" panose="020B0604020202020204" pitchFamily="34" charset="0"/>
                <a:cs typeface="Arial" panose="020B0604020202020204" pitchFamily="34" charset="0"/>
              </a:rPr>
              <a:t>Tricuspid orifice atresia 			1.5</a:t>
            </a:r>
            <a:endParaRPr lang="sr-Cyrl-CS" sz="4400">
              <a:latin typeface="Arial" panose="020B0604020202020204" pitchFamily="34" charset="0"/>
              <a:cs typeface="Arial" panose="020B0604020202020204" pitchFamily="34" charset="0"/>
            </a:endParaRPr>
          </a:p>
          <a:p>
            <a:endParaRPr lang="sr-Cyrl-CS" sz="38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CS" b="1">
                <a:solidFill>
                  <a:srgbClr val="FF0000"/>
                </a:solidFill>
              </a:rPr>
              <a:t>P</a:t>
            </a:r>
            <a:r>
              <a:rPr lang="en-GB" b="1">
                <a:solidFill>
                  <a:srgbClr val="FF0000"/>
                </a:solidFill>
              </a:rPr>
              <a:t>ancarditis</a:t>
            </a:r>
            <a:endParaRPr lang="sr-Cyrl-CS">
              <a:solidFill>
                <a:srgbClr val="FF0000"/>
              </a:solidFill>
            </a:endParaRPr>
          </a:p>
        </p:txBody>
      </p:sp>
      <p:sp>
        <p:nvSpPr>
          <p:cNvPr id="3" name="Content Placeholder 2"/>
          <p:cNvSpPr>
            <a:spLocks noGrp="1"/>
          </p:cNvSpPr>
          <p:nvPr>
            <p:ph idx="1"/>
          </p:nvPr>
        </p:nvSpPr>
        <p:spPr/>
        <p:txBody>
          <a:bodyPr>
            <a:normAutofit/>
          </a:bodyPr>
          <a:lstStyle/>
          <a:p>
            <a:r>
              <a:rPr lang="en-GB" sz="4000" b="1">
                <a:effectLst/>
                <a:latin typeface="Arial" panose="020B0604020202020204" pitchFamily="34" charset="0"/>
                <a:cs typeface="Arial" panose="020B0604020202020204" pitchFamily="34" charset="0"/>
              </a:rPr>
              <a:t>endocarditis</a:t>
            </a:r>
            <a:endParaRPr lang="sr-Cyrl-CS" sz="4000" b="1">
              <a:effectLst/>
              <a:latin typeface="Arial" panose="020B0604020202020204" pitchFamily="34" charset="0"/>
              <a:cs typeface="Arial" panose="020B0604020202020204" pitchFamily="34" charset="0"/>
            </a:endParaRPr>
          </a:p>
          <a:p>
            <a:r>
              <a:rPr lang="en-GB" sz="4000" b="1">
                <a:effectLst/>
                <a:latin typeface="Arial" panose="020B0604020202020204" pitchFamily="34" charset="0"/>
                <a:cs typeface="Arial" panose="020B0604020202020204" pitchFamily="34" charset="0"/>
              </a:rPr>
              <a:t>myocarditis </a:t>
            </a:r>
            <a:endParaRPr lang="sr-Cyrl-CS" sz="4000" b="1">
              <a:effectLst/>
              <a:latin typeface="Arial" panose="020B0604020202020204" pitchFamily="34" charset="0"/>
              <a:cs typeface="Arial" panose="020B0604020202020204" pitchFamily="34" charset="0"/>
            </a:endParaRPr>
          </a:p>
          <a:p>
            <a:r>
              <a:rPr lang="en-GB" sz="4000" b="1">
                <a:effectLst/>
                <a:latin typeface="Arial" panose="020B0604020202020204" pitchFamily="34" charset="0"/>
                <a:cs typeface="Arial" panose="020B0604020202020204" pitchFamily="34" charset="0"/>
              </a:rPr>
              <a:t>epicarditis</a:t>
            </a:r>
            <a:endParaRPr lang="sr-Cyrl-CS" sz="4000">
              <a:effectLst/>
              <a:latin typeface="Arial" panose="020B0604020202020204" pitchFamily="34" charset="0"/>
              <a:cs typeface="Arial" panose="020B0604020202020204" pitchFamily="34" charset="0"/>
            </a:endParaRPr>
          </a:p>
          <a:p>
            <a:endParaRPr lang="sr-Cyrl-CS" sz="40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764704"/>
          </a:xfrm>
        </p:spPr>
        <p:txBody>
          <a:bodyPr>
            <a:normAutofit/>
          </a:bodyPr>
          <a:lstStyle/>
          <a:p>
            <a:r>
              <a:rPr lang="en-GB" sz="2800" b="1">
                <a:solidFill>
                  <a:srgbClr val="FF0000"/>
                </a:solidFill>
              </a:rPr>
              <a:t>Chronic rheumatic heart disease</a:t>
            </a:r>
            <a:endParaRPr lang="sr-Cyrl-CS" sz="2800">
              <a:solidFill>
                <a:srgbClr val="FF0000"/>
              </a:solidFill>
            </a:endParaRPr>
          </a:p>
        </p:txBody>
      </p:sp>
      <p:sp>
        <p:nvSpPr>
          <p:cNvPr id="3" name="Content Placeholder 2"/>
          <p:cNvSpPr>
            <a:spLocks noGrp="1"/>
          </p:cNvSpPr>
          <p:nvPr>
            <p:ph idx="1"/>
          </p:nvPr>
        </p:nvSpPr>
        <p:spPr>
          <a:xfrm>
            <a:off x="179512" y="836712"/>
            <a:ext cx="8712968" cy="6021288"/>
          </a:xfrm>
        </p:spPr>
        <p:txBody>
          <a:bodyPr>
            <a:normAutofit/>
          </a:bodyPr>
          <a:lstStyle/>
          <a:p>
            <a:r>
              <a:rPr lang="sr-Latn-RS">
                <a:latin typeface="+mj-lt"/>
              </a:rPr>
              <a:t>U</a:t>
            </a:r>
            <a:r>
              <a:rPr lang="en-US">
                <a:latin typeface="+mj-lt"/>
              </a:rPr>
              <a:t>sually after ten years.</a:t>
            </a:r>
          </a:p>
          <a:p>
            <a:r>
              <a:rPr lang="sr-Latn-RS">
                <a:latin typeface="+mj-lt"/>
              </a:rPr>
              <a:t>C</a:t>
            </a:r>
            <a:r>
              <a:rPr lang="en-US">
                <a:latin typeface="+mj-lt"/>
              </a:rPr>
              <a:t>onnective and calcifying thickenings and intercommissural adhesions of the affected valves in the acute phase of the disease, resulting in stenosis of </a:t>
            </a:r>
            <a:r>
              <a:rPr lang="sr-Latn-RS">
                <a:latin typeface="+mj-lt"/>
              </a:rPr>
              <a:t>valve orifices</a:t>
            </a:r>
            <a:r>
              <a:rPr lang="en-US">
                <a:latin typeface="+mj-lt"/>
              </a:rPr>
              <a:t>.</a:t>
            </a:r>
          </a:p>
          <a:p>
            <a:r>
              <a:rPr lang="en-US">
                <a:latin typeface="+mj-lt"/>
              </a:rPr>
              <a:t>Due to the retraction of fibrotic valves, regurgitation (valvular insufficiency) may occur.</a:t>
            </a:r>
          </a:p>
          <a:p>
            <a:r>
              <a:rPr lang="en-US">
                <a:latin typeface="+mj-lt"/>
              </a:rPr>
              <a:t>These changes usually happen</a:t>
            </a:r>
          </a:p>
          <a:p>
            <a:pPr lvl="1"/>
            <a:r>
              <a:rPr lang="sr-Latn-RS">
                <a:latin typeface="+mj-lt"/>
              </a:rPr>
              <a:t>w</a:t>
            </a:r>
            <a:r>
              <a:rPr lang="en-US">
                <a:latin typeface="+mj-lt"/>
              </a:rPr>
              <a:t>hen the first acute attack occurs in early childhood,</a:t>
            </a:r>
          </a:p>
          <a:p>
            <a:pPr lvl="1"/>
            <a:r>
              <a:rPr lang="sr-Latn-RS">
                <a:latin typeface="+mj-lt"/>
              </a:rPr>
              <a:t>w</a:t>
            </a:r>
            <a:r>
              <a:rPr lang="en-US">
                <a:latin typeface="+mj-lt"/>
              </a:rPr>
              <a:t>hen the initial attack of R</a:t>
            </a:r>
            <a:r>
              <a:rPr lang="sr-Latn-RS">
                <a:latin typeface="+mj-lt"/>
              </a:rPr>
              <a:t>F</a:t>
            </a:r>
            <a:r>
              <a:rPr lang="en-US">
                <a:latin typeface="+mj-lt"/>
              </a:rPr>
              <a:t> is heavy and</a:t>
            </a:r>
          </a:p>
          <a:p>
            <a:pPr lvl="1"/>
            <a:r>
              <a:rPr lang="sr-Latn-RS">
                <a:latin typeface="+mj-lt"/>
              </a:rPr>
              <a:t>w</a:t>
            </a:r>
            <a:r>
              <a:rPr lang="en-US">
                <a:latin typeface="+mj-lt"/>
              </a:rPr>
              <a:t>ith repeated attacks.</a:t>
            </a:r>
          </a:p>
          <a:p>
            <a:r>
              <a:rPr lang="en-US">
                <a:latin typeface="+mj-lt"/>
              </a:rPr>
              <a:t>The mitral valves are most often affected, where there is a </a:t>
            </a:r>
            <a:r>
              <a:rPr lang="sr-Latn-RS">
                <a:solidFill>
                  <a:srgbClr val="FFFF00"/>
                </a:solidFill>
                <a:latin typeface="+mj-lt"/>
              </a:rPr>
              <a:t>„</a:t>
            </a:r>
            <a:r>
              <a:rPr lang="en-US">
                <a:solidFill>
                  <a:srgbClr val="FFFF00"/>
                </a:solidFill>
                <a:latin typeface="+mj-lt"/>
              </a:rPr>
              <a:t>fish mouth</a:t>
            </a:r>
            <a:r>
              <a:rPr lang="sr-Latn-RS">
                <a:solidFill>
                  <a:srgbClr val="FFFF00"/>
                </a:solidFill>
                <a:latin typeface="+mj-lt"/>
              </a:rPr>
              <a:t>“</a:t>
            </a:r>
            <a:r>
              <a:rPr lang="en-US">
                <a:solidFill>
                  <a:srgbClr val="FFFF00"/>
                </a:solidFill>
                <a:latin typeface="+mj-lt"/>
              </a:rPr>
              <a:t> or </a:t>
            </a:r>
            <a:r>
              <a:rPr lang="sr-Latn-RS">
                <a:solidFill>
                  <a:srgbClr val="FFFF00"/>
                </a:solidFill>
                <a:latin typeface="+mj-lt"/>
              </a:rPr>
              <a:t>„</a:t>
            </a:r>
            <a:r>
              <a:rPr lang="en-US">
                <a:solidFill>
                  <a:srgbClr val="FFFF00"/>
                </a:solidFill>
                <a:latin typeface="+mj-lt"/>
              </a:rPr>
              <a:t>buttonhole</a:t>
            </a:r>
            <a:r>
              <a:rPr lang="sr-Latn-RS">
                <a:latin typeface="+mj-lt"/>
              </a:rPr>
              <a:t>“</a:t>
            </a:r>
            <a:r>
              <a:rPr lang="en-US">
                <a:latin typeface="+mj-lt"/>
              </a:rPr>
              <a:t> stenosis. At the same time, the chordae tendineae become thickened, fused and shortened.</a:t>
            </a:r>
          </a:p>
          <a:p>
            <a:r>
              <a:rPr lang="en-US">
                <a:latin typeface="+mj-lt"/>
              </a:rPr>
              <a:t>Similar changes can occur in the aortic and other valves.</a:t>
            </a:r>
            <a:endParaRPr lang="sr-Cyrl-CS">
              <a:latin typeface="+mj-lt"/>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42852"/>
            <a:ext cx="8229600" cy="1143000"/>
          </a:xfrm>
        </p:spPr>
        <p:txBody>
          <a:bodyPr>
            <a:normAutofit fontScale="90000"/>
          </a:bodyPr>
          <a:lstStyle/>
          <a:p>
            <a:r>
              <a:rPr lang="en-GB" sz="4400" b="1">
                <a:solidFill>
                  <a:srgbClr val="FF0000"/>
                </a:solidFill>
              </a:rPr>
              <a:t>Acute non-specific arthritis</a:t>
            </a:r>
            <a:endParaRPr lang="sr-Cyrl-CS" sz="4400">
              <a:solidFill>
                <a:srgbClr val="FF0000"/>
              </a:solidFill>
            </a:endParaRPr>
          </a:p>
        </p:txBody>
      </p:sp>
      <p:sp>
        <p:nvSpPr>
          <p:cNvPr id="3" name="Content Placeholder 2"/>
          <p:cNvSpPr>
            <a:spLocks noGrp="1"/>
          </p:cNvSpPr>
          <p:nvPr>
            <p:ph idx="1"/>
          </p:nvPr>
        </p:nvSpPr>
        <p:spPr>
          <a:xfrm>
            <a:off x="457200" y="1428736"/>
            <a:ext cx="8229600" cy="4895864"/>
          </a:xfrm>
        </p:spPr>
        <p:txBody>
          <a:bodyPr>
            <a:normAutofit/>
          </a:bodyPr>
          <a:lstStyle/>
          <a:p>
            <a:r>
              <a:rPr lang="en-US" sz="3600">
                <a:effectLst/>
                <a:latin typeface="Arial" panose="020B0604020202020204" pitchFamily="34" charset="0"/>
                <a:cs typeface="Arial" panose="020B0604020202020204" pitchFamily="34" charset="0"/>
              </a:rPr>
              <a:t>In about 90% of adults with R</a:t>
            </a:r>
            <a:r>
              <a:rPr lang="sr-Latn-RS" sz="3600">
                <a:effectLst/>
                <a:latin typeface="Arial" panose="020B0604020202020204" pitchFamily="34" charset="0"/>
                <a:cs typeface="Arial" panose="020B0604020202020204" pitchFamily="34" charset="0"/>
              </a:rPr>
              <a:t>F</a:t>
            </a:r>
            <a:r>
              <a:rPr lang="en-US" sz="3600">
                <a:effectLst/>
                <a:latin typeface="Arial" panose="020B0604020202020204" pitchFamily="34" charset="0"/>
                <a:cs typeface="Arial" panose="020B0604020202020204" pitchFamily="34" charset="0"/>
              </a:rPr>
              <a:t>, and less often in children.</a:t>
            </a:r>
          </a:p>
          <a:p>
            <a:r>
              <a:rPr lang="en-US" sz="3600">
                <a:effectLst/>
                <a:latin typeface="Arial" panose="020B0604020202020204" pitchFamily="34" charset="0"/>
                <a:cs typeface="Arial" panose="020B0604020202020204" pitchFamily="34" charset="0"/>
              </a:rPr>
              <a:t>Large joints are most often affected</a:t>
            </a:r>
          </a:p>
          <a:p>
            <a:r>
              <a:rPr lang="en-US" sz="3600">
                <a:effectLst/>
                <a:latin typeface="Arial" panose="020B0604020202020204" pitchFamily="34" charset="0"/>
                <a:cs typeface="Arial" panose="020B0604020202020204" pitchFamily="34" charset="0"/>
              </a:rPr>
              <a:t>The inflammation is transient and leaves no residue.</a:t>
            </a:r>
            <a:endParaRPr lang="sr-Cyrl-CS" sz="3600">
              <a:effectLst/>
              <a:latin typeface="Arial" panose="020B0604020202020204" pitchFamily="34" charset="0"/>
              <a:cs typeface="Arial" panose="020B0604020202020204"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6FA323F-995F-4830-9B65-25EA83317596}"/>
              </a:ext>
            </a:extLst>
          </p:cNvPr>
          <p:cNvSpPr>
            <a:spLocks noGrp="1"/>
          </p:cNvSpPr>
          <p:nvPr>
            <p:ph type="title"/>
          </p:nvPr>
        </p:nvSpPr>
        <p:spPr/>
        <p:txBody>
          <a:bodyPr/>
          <a:lstStyle/>
          <a:p>
            <a:pPr algn="ctr"/>
            <a:r>
              <a:rPr lang="sr-Latn-RS"/>
              <a:t>Arthritis rheumatica</a:t>
            </a:r>
          </a:p>
        </p:txBody>
      </p:sp>
      <p:pic>
        <p:nvPicPr>
          <p:cNvPr id="4" name="Content Placeholder 3">
            <a:extLst>
              <a:ext uri="{FF2B5EF4-FFF2-40B4-BE49-F238E27FC236}">
                <a16:creationId xmlns="" xmlns:a16="http://schemas.microsoft.com/office/drawing/2014/main" id="{69F91686-E47C-4CF9-BB4F-CDF252BA8FBB}"/>
              </a:ext>
            </a:extLst>
          </p:cNvPr>
          <p:cNvPicPr>
            <a:picLocks noGrp="1" noChangeAspect="1"/>
          </p:cNvPicPr>
          <p:nvPr>
            <p:ph idx="1"/>
          </p:nvPr>
        </p:nvPicPr>
        <p:blipFill>
          <a:blip r:embed="rId2"/>
          <a:stretch>
            <a:fillRect/>
          </a:stretch>
        </p:blipFill>
        <p:spPr>
          <a:xfrm>
            <a:off x="2053431" y="2424112"/>
            <a:ext cx="5029200" cy="3038475"/>
          </a:xfrm>
          <a:prstGeom prst="rect">
            <a:avLst/>
          </a:prstGeom>
        </p:spPr>
      </p:pic>
    </p:spTree>
    <p:extLst>
      <p:ext uri="{BB962C8B-B14F-4D97-AF65-F5344CB8AC3E}">
        <p14:creationId xmlns:p14="http://schemas.microsoft.com/office/powerpoint/2010/main" val="40391009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lstStyle/>
          <a:p>
            <a:r>
              <a:rPr lang="sr-Latn-RS" b="1">
                <a:solidFill>
                  <a:srgbClr val="FF0000"/>
                </a:solidFill>
              </a:rPr>
              <a:t>Skin lesions</a:t>
            </a:r>
            <a:endParaRPr lang="sr-Cyrl-CS">
              <a:solidFill>
                <a:srgbClr val="FF0000"/>
              </a:solidFill>
            </a:endParaRPr>
          </a:p>
        </p:txBody>
      </p:sp>
      <p:sp>
        <p:nvSpPr>
          <p:cNvPr id="3" name="Content Placeholder 2"/>
          <p:cNvSpPr>
            <a:spLocks noGrp="1"/>
          </p:cNvSpPr>
          <p:nvPr>
            <p:ph idx="1"/>
          </p:nvPr>
        </p:nvSpPr>
        <p:spPr>
          <a:xfrm>
            <a:off x="457200" y="1340768"/>
            <a:ext cx="8229600" cy="5160066"/>
          </a:xfrm>
        </p:spPr>
        <p:txBody>
          <a:bodyPr>
            <a:noAutofit/>
          </a:bodyPr>
          <a:lstStyle/>
          <a:p>
            <a:r>
              <a:rPr lang="sr-Latn-RS" sz="2800">
                <a:latin typeface="Arial" panose="020B0604020202020204" pitchFamily="34" charset="0"/>
                <a:cs typeface="Arial" panose="020B0604020202020204" pitchFamily="34" charset="0"/>
              </a:rPr>
              <a:t>T</a:t>
            </a:r>
            <a:r>
              <a:rPr lang="en-US" sz="2800">
                <a:latin typeface="Arial" panose="020B0604020202020204" pitchFamily="34" charset="0"/>
                <a:cs typeface="Arial" panose="020B0604020202020204" pitchFamily="34" charset="0"/>
              </a:rPr>
              <a:t>hey occur in about half of the patients.</a:t>
            </a:r>
          </a:p>
          <a:p>
            <a:r>
              <a:rPr lang="en-US" sz="2800" b="1">
                <a:solidFill>
                  <a:srgbClr val="FFFF00"/>
                </a:solidFill>
                <a:effectLst/>
                <a:latin typeface="Arial" panose="020B0604020202020204" pitchFamily="34" charset="0"/>
                <a:cs typeface="Arial" panose="020B0604020202020204" pitchFamily="34" charset="0"/>
              </a:rPr>
              <a:t>Subcutaneous nodules (noduli subcutanei) </a:t>
            </a:r>
            <a:r>
              <a:rPr lang="en-US" sz="2800">
                <a:latin typeface="Arial" panose="020B0604020202020204" pitchFamily="34" charset="0"/>
                <a:cs typeface="Arial" panose="020B0604020202020204" pitchFamily="34" charset="0"/>
              </a:rPr>
              <a:t>are usually located above the extensor tendons of the limbs on the wrists, elbows, knees or ankles.</a:t>
            </a:r>
          </a:p>
          <a:p>
            <a:r>
              <a:rPr lang="en-US" sz="2800" b="1">
                <a:solidFill>
                  <a:srgbClr val="FFFF00"/>
                </a:solidFill>
                <a:latin typeface="Arial" panose="020B0604020202020204" pitchFamily="34" charset="0"/>
                <a:cs typeface="Arial" panose="020B0604020202020204" pitchFamily="34" charset="0"/>
              </a:rPr>
              <a:t>Erythema marginatum </a:t>
            </a:r>
            <a:r>
              <a:rPr lang="en-US" sz="2800">
                <a:latin typeface="Arial" panose="020B0604020202020204" pitchFamily="34" charset="0"/>
                <a:cs typeface="Arial" panose="020B0604020202020204" pitchFamily="34" charset="0"/>
              </a:rPr>
              <a:t>begins as flat, slightly reddish maculopapules that progressively enlarge while the central areas become lighter.</a:t>
            </a:r>
            <a:endParaRPr lang="sr-Cyrl-CS" sz="2800">
              <a:latin typeface="Arial" panose="020B0604020202020204" pitchFamily="34" charset="0"/>
              <a:cs typeface="Arial" panose="020B0604020202020204"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1FD4D26-019E-4983-972D-25E80641C3D7}"/>
              </a:ext>
            </a:extLst>
          </p:cNvPr>
          <p:cNvSpPr>
            <a:spLocks noGrp="1"/>
          </p:cNvSpPr>
          <p:nvPr>
            <p:ph type="title"/>
          </p:nvPr>
        </p:nvSpPr>
        <p:spPr>
          <a:xfrm>
            <a:off x="457200" y="260648"/>
            <a:ext cx="8229600" cy="1143000"/>
          </a:xfrm>
        </p:spPr>
        <p:txBody>
          <a:bodyPr/>
          <a:lstStyle/>
          <a:p>
            <a:pPr algn="ctr"/>
            <a:r>
              <a:rPr lang="sr-Latn-RS"/>
              <a:t>Erythema marginatum</a:t>
            </a:r>
          </a:p>
        </p:txBody>
      </p:sp>
      <p:pic>
        <p:nvPicPr>
          <p:cNvPr id="4" name="Content Placeholder 3">
            <a:extLst>
              <a:ext uri="{FF2B5EF4-FFF2-40B4-BE49-F238E27FC236}">
                <a16:creationId xmlns="" xmlns:a16="http://schemas.microsoft.com/office/drawing/2014/main" id="{C27C664D-E2CD-4BE5-B3F9-F2FDA5DA7537}"/>
              </a:ext>
            </a:extLst>
          </p:cNvPr>
          <p:cNvPicPr>
            <a:picLocks noGrp="1" noChangeAspect="1"/>
          </p:cNvPicPr>
          <p:nvPr>
            <p:ph idx="1"/>
          </p:nvPr>
        </p:nvPicPr>
        <p:blipFill>
          <a:blip r:embed="rId2"/>
          <a:stretch>
            <a:fillRect/>
          </a:stretch>
        </p:blipFill>
        <p:spPr>
          <a:xfrm>
            <a:off x="364934" y="1628800"/>
            <a:ext cx="8115347" cy="4824536"/>
          </a:xfrm>
          <a:prstGeom prst="rect">
            <a:avLst/>
          </a:prstGeom>
        </p:spPr>
      </p:pic>
    </p:spTree>
    <p:extLst>
      <p:ext uri="{BB962C8B-B14F-4D97-AF65-F5344CB8AC3E}">
        <p14:creationId xmlns:p14="http://schemas.microsoft.com/office/powerpoint/2010/main" val="4883702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3AD6F1D-4B18-489F-9B54-1676D5953BD3}"/>
              </a:ext>
            </a:extLst>
          </p:cNvPr>
          <p:cNvSpPr>
            <a:spLocks noGrp="1"/>
          </p:cNvSpPr>
          <p:nvPr>
            <p:ph type="title"/>
          </p:nvPr>
        </p:nvSpPr>
        <p:spPr>
          <a:xfrm>
            <a:off x="457200" y="188640"/>
            <a:ext cx="8229600" cy="1143000"/>
          </a:xfrm>
        </p:spPr>
        <p:txBody>
          <a:bodyPr>
            <a:normAutofit/>
          </a:bodyPr>
          <a:lstStyle/>
          <a:p>
            <a:pPr algn="ctr"/>
            <a:r>
              <a:rPr lang="sr-Latn-RS" sz="2800"/>
              <a:t>Subcutaneous rheumatic nodules</a:t>
            </a:r>
          </a:p>
        </p:txBody>
      </p:sp>
      <p:pic>
        <p:nvPicPr>
          <p:cNvPr id="4" name="Content Placeholder 3">
            <a:extLst>
              <a:ext uri="{FF2B5EF4-FFF2-40B4-BE49-F238E27FC236}">
                <a16:creationId xmlns="" xmlns:a16="http://schemas.microsoft.com/office/drawing/2014/main" id="{03B71F57-D7C7-4DF6-BEA3-2C0A41B1BB57}"/>
              </a:ext>
            </a:extLst>
          </p:cNvPr>
          <p:cNvPicPr>
            <a:picLocks noGrp="1" noChangeAspect="1"/>
          </p:cNvPicPr>
          <p:nvPr>
            <p:ph idx="1"/>
          </p:nvPr>
        </p:nvPicPr>
        <p:blipFill rotWithShape="1">
          <a:blip r:embed="rId2"/>
          <a:srcRect t="24190" r="3247" b="21675"/>
          <a:stretch/>
        </p:blipFill>
        <p:spPr>
          <a:xfrm>
            <a:off x="518101" y="1853952"/>
            <a:ext cx="7871563" cy="3303240"/>
          </a:xfrm>
          <a:prstGeom prst="rect">
            <a:avLst/>
          </a:prstGeom>
        </p:spPr>
      </p:pic>
    </p:spTree>
    <p:extLst>
      <p:ext uri="{BB962C8B-B14F-4D97-AF65-F5344CB8AC3E}">
        <p14:creationId xmlns:p14="http://schemas.microsoft.com/office/powerpoint/2010/main" val="10471667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000"/>
            <a:ext cx="8229600" cy="1143000"/>
          </a:xfrm>
        </p:spPr>
        <p:txBody>
          <a:bodyPr/>
          <a:lstStyle/>
          <a:p>
            <a:r>
              <a:rPr lang="en-GB" b="1">
                <a:solidFill>
                  <a:srgbClr val="FF0000"/>
                </a:solidFill>
              </a:rPr>
              <a:t>Rheumatic arteritis</a:t>
            </a:r>
            <a:endParaRPr lang="sr-Cyrl-CS">
              <a:solidFill>
                <a:srgbClr val="FF0000"/>
              </a:solidFill>
            </a:endParaRPr>
          </a:p>
        </p:txBody>
      </p:sp>
      <p:sp>
        <p:nvSpPr>
          <p:cNvPr id="3" name="Content Placeholder 2"/>
          <p:cNvSpPr>
            <a:spLocks noGrp="1"/>
          </p:cNvSpPr>
          <p:nvPr>
            <p:ph idx="1"/>
          </p:nvPr>
        </p:nvSpPr>
        <p:spPr>
          <a:xfrm>
            <a:off x="457200" y="1196752"/>
            <a:ext cx="8229600" cy="5127848"/>
          </a:xfrm>
        </p:spPr>
        <p:txBody>
          <a:bodyPr>
            <a:normAutofit fontScale="92500" lnSpcReduction="20000"/>
          </a:bodyPr>
          <a:lstStyle/>
          <a:p>
            <a:r>
              <a:rPr lang="en-US" sz="3200">
                <a:latin typeface="Arial" panose="020B0604020202020204" pitchFamily="34" charset="0"/>
                <a:cs typeface="Arial" panose="020B0604020202020204" pitchFamily="34" charset="0"/>
              </a:rPr>
              <a:t>In renal, coronary and cerebral blood vessels.</a:t>
            </a:r>
          </a:p>
          <a:p>
            <a:r>
              <a:rPr lang="en-US" sz="3200">
                <a:latin typeface="Arial" panose="020B0604020202020204" pitchFamily="34" charset="0"/>
                <a:cs typeface="Arial" panose="020B0604020202020204" pitchFamily="34" charset="0"/>
              </a:rPr>
              <a:t>The development of arteritis in the brain causes </a:t>
            </a:r>
            <a:r>
              <a:rPr lang="en-US" sz="3200" b="1">
                <a:solidFill>
                  <a:srgbClr val="FFFF00"/>
                </a:solidFill>
                <a:latin typeface="Arial" panose="020B0604020202020204" pitchFamily="34" charset="0"/>
                <a:cs typeface="Arial" panose="020B0604020202020204" pitchFamily="34" charset="0"/>
              </a:rPr>
              <a:t>chorea minor </a:t>
            </a:r>
            <a:r>
              <a:rPr lang="sr-Cyrl-RS" sz="2200" b="1">
                <a:solidFill>
                  <a:srgbClr val="FFFF00"/>
                </a:solidFill>
                <a:latin typeface="Arial" panose="020B0604020202020204" pitchFamily="34" charset="0"/>
                <a:cs typeface="Arial" panose="020B0604020202020204" pitchFamily="34" charset="0"/>
              </a:rPr>
              <a:t>(</a:t>
            </a:r>
            <a:r>
              <a:rPr lang="en-US" sz="2200" b="1">
                <a:solidFill>
                  <a:srgbClr val="FFFF00"/>
                </a:solidFill>
                <a:latin typeface="Arial" panose="020B0604020202020204" pitchFamily="34" charset="0"/>
                <a:cs typeface="Arial" panose="020B0604020202020204" pitchFamily="34" charset="0"/>
              </a:rPr>
              <a:t>involuntary movements like </a:t>
            </a:r>
            <a:r>
              <a:rPr lang="sr-Latn-RS" sz="2200" b="1">
                <a:solidFill>
                  <a:srgbClr val="FFFF00"/>
                </a:solidFill>
                <a:latin typeface="Arial" panose="020B0604020202020204" pitchFamily="34" charset="0"/>
                <a:cs typeface="Arial" panose="020B0604020202020204" pitchFamily="34" charset="0"/>
              </a:rPr>
              <a:t>dance</a:t>
            </a:r>
            <a:r>
              <a:rPr lang="sr-Cyrl-RS" sz="2200" b="1">
                <a:solidFill>
                  <a:srgbClr val="FFFF00"/>
                </a:solidFill>
                <a:latin typeface="Arial" panose="020B0604020202020204" pitchFamily="34" charset="0"/>
                <a:cs typeface="Arial" panose="020B0604020202020204" pitchFamily="34" charset="0"/>
              </a:rPr>
              <a:t>)</a:t>
            </a:r>
            <a:endParaRPr lang="en-US" sz="2200" b="1">
              <a:solidFill>
                <a:srgbClr val="FFFF00"/>
              </a:solidFill>
              <a:latin typeface="Arial" panose="020B0604020202020204" pitchFamily="34" charset="0"/>
              <a:cs typeface="Arial" panose="020B0604020202020204" pitchFamily="34" charset="0"/>
            </a:endParaRPr>
          </a:p>
          <a:p>
            <a:r>
              <a:rPr lang="en-US" sz="3200">
                <a:latin typeface="Arial" panose="020B0604020202020204" pitchFamily="34" charset="0"/>
                <a:cs typeface="Arial" panose="020B0604020202020204" pitchFamily="34" charset="0"/>
              </a:rPr>
              <a:t>Rheumatic interstitial pneumonitis and fibrinous pleuritis are rare complications of acute RG.</a:t>
            </a:r>
          </a:p>
          <a:p>
            <a:r>
              <a:rPr lang="en-US" sz="3200">
                <a:latin typeface="Arial" panose="020B0604020202020204" pitchFamily="34" charset="0"/>
                <a:cs typeface="Arial" panose="020B0604020202020204" pitchFamily="34" charset="0"/>
              </a:rPr>
              <a:t>In the chronic form of the disease, congestive changes in the lungs with subsequent interstitial fibrosis may develop.</a:t>
            </a:r>
            <a:endParaRPr lang="sr-Cyrl-CS" sz="3200">
              <a:latin typeface="Arial" panose="020B0604020202020204" pitchFamily="34" charset="0"/>
              <a:cs typeface="Arial" panose="020B060402020202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792088"/>
          </a:xfrm>
        </p:spPr>
        <p:txBody>
          <a:bodyPr>
            <a:normAutofit fontScale="90000"/>
          </a:bodyPr>
          <a:lstStyle/>
          <a:p>
            <a:pPr algn="ctr"/>
            <a:r>
              <a:rPr lang="sr-Cyrl-CS" b="1">
                <a:solidFill>
                  <a:srgbClr val="FF0000"/>
                </a:solidFill>
              </a:rPr>
              <a:t/>
            </a:r>
            <a:br>
              <a:rPr lang="sr-Cyrl-CS" b="1">
                <a:solidFill>
                  <a:srgbClr val="FF0000"/>
                </a:solidFill>
              </a:rPr>
            </a:br>
            <a:r>
              <a:rPr lang="en-GB" b="1">
                <a:solidFill>
                  <a:srgbClr val="FF0000"/>
                </a:solidFill>
              </a:rPr>
              <a:t>ENDO</a:t>
            </a:r>
            <a:r>
              <a:rPr lang="sr-Latn-RS" b="1">
                <a:solidFill>
                  <a:srgbClr val="FF0000"/>
                </a:solidFill>
              </a:rPr>
              <a:t>C</a:t>
            </a:r>
            <a:r>
              <a:rPr lang="en-GB" b="1">
                <a:solidFill>
                  <a:srgbClr val="FF0000"/>
                </a:solidFill>
              </a:rPr>
              <a:t>ARDITIS</a:t>
            </a:r>
            <a:endParaRPr lang="sr-Cyrl-CS">
              <a:solidFill>
                <a:srgbClr val="FF0000"/>
              </a:solidFill>
            </a:endParaRPr>
          </a:p>
        </p:txBody>
      </p:sp>
      <p:sp>
        <p:nvSpPr>
          <p:cNvPr id="3" name="Content Placeholder 2"/>
          <p:cNvSpPr>
            <a:spLocks noGrp="1"/>
          </p:cNvSpPr>
          <p:nvPr>
            <p:ph idx="1"/>
          </p:nvPr>
        </p:nvSpPr>
        <p:spPr>
          <a:xfrm>
            <a:off x="457200" y="1124744"/>
            <a:ext cx="8229600" cy="5447528"/>
          </a:xfrm>
        </p:spPr>
        <p:txBody>
          <a:bodyPr>
            <a:normAutofit fontScale="92500" lnSpcReduction="10000"/>
          </a:bodyPr>
          <a:lstStyle/>
          <a:p>
            <a:r>
              <a:rPr lang="en-US">
                <a:latin typeface="+mj-lt"/>
              </a:rPr>
              <a:t>Endocarditis is inflammation of the endocardium. It can be localized on the valves </a:t>
            </a:r>
            <a:r>
              <a:rPr lang="en-US">
                <a:solidFill>
                  <a:srgbClr val="FFFF00"/>
                </a:solidFill>
                <a:latin typeface="+mj-lt"/>
              </a:rPr>
              <a:t>(endocarditis valvularis) </a:t>
            </a:r>
            <a:r>
              <a:rPr lang="en-US">
                <a:latin typeface="+mj-lt"/>
              </a:rPr>
              <a:t>or less often on the parietal endocardium </a:t>
            </a:r>
            <a:r>
              <a:rPr lang="en-US">
                <a:solidFill>
                  <a:srgbClr val="FFFF00"/>
                </a:solidFill>
                <a:latin typeface="+mj-lt"/>
              </a:rPr>
              <a:t>(endocarditis parietalis) </a:t>
            </a:r>
            <a:r>
              <a:rPr lang="en-US">
                <a:latin typeface="+mj-lt"/>
              </a:rPr>
              <a:t>and on the tendinous chords </a:t>
            </a:r>
            <a:r>
              <a:rPr lang="en-US">
                <a:solidFill>
                  <a:srgbClr val="FFFF00"/>
                </a:solidFill>
                <a:latin typeface="+mj-lt"/>
              </a:rPr>
              <a:t>(endocarditis chordalis)</a:t>
            </a:r>
            <a:r>
              <a:rPr lang="en-US">
                <a:latin typeface="+mj-lt"/>
              </a:rPr>
              <a:t>. </a:t>
            </a:r>
            <a:endParaRPr lang="sr-Latn-RS">
              <a:latin typeface="+mj-lt"/>
            </a:endParaRPr>
          </a:p>
          <a:p>
            <a:pPr marL="0" indent="0">
              <a:buNone/>
            </a:pPr>
            <a:r>
              <a:rPr lang="sr-Latn-RS" b="1">
                <a:latin typeface="+mj-lt"/>
              </a:rPr>
              <a:t>Classification of e</a:t>
            </a:r>
            <a:r>
              <a:rPr lang="en-US" b="1">
                <a:latin typeface="+mj-lt"/>
              </a:rPr>
              <a:t>ndocarditis:</a:t>
            </a:r>
            <a:endParaRPr lang="sr-Latn-RS" b="1">
              <a:latin typeface="+mj-lt"/>
            </a:endParaRPr>
          </a:p>
          <a:p>
            <a:r>
              <a:rPr lang="en-GB">
                <a:solidFill>
                  <a:srgbClr val="FFFF00"/>
                </a:solidFill>
                <a:latin typeface="+mj-lt"/>
              </a:rPr>
              <a:t>Endocarditis simplex (serosa)</a:t>
            </a:r>
            <a:endParaRPr lang="sr-Cyrl-CS">
              <a:solidFill>
                <a:srgbClr val="FFFF00"/>
              </a:solidFill>
              <a:latin typeface="+mj-lt"/>
            </a:endParaRPr>
          </a:p>
          <a:p>
            <a:pPr lvl="0"/>
            <a:r>
              <a:rPr lang="en-GB">
                <a:solidFill>
                  <a:srgbClr val="FFFF00"/>
                </a:solidFill>
                <a:latin typeface="+mj-lt"/>
              </a:rPr>
              <a:t>Endocarditis verrucosa (rheumatica)</a:t>
            </a:r>
            <a:endParaRPr lang="sr-Cyrl-CS">
              <a:solidFill>
                <a:srgbClr val="FFFF00"/>
              </a:solidFill>
              <a:latin typeface="+mj-lt"/>
            </a:endParaRPr>
          </a:p>
          <a:p>
            <a:pPr lvl="0"/>
            <a:r>
              <a:rPr lang="en-GB">
                <a:solidFill>
                  <a:srgbClr val="FFFF00"/>
                </a:solidFill>
                <a:latin typeface="+mj-lt"/>
              </a:rPr>
              <a:t>Endocarditis recurrens (povratni)</a:t>
            </a:r>
            <a:endParaRPr lang="sr-Cyrl-CS">
              <a:solidFill>
                <a:srgbClr val="FFFF00"/>
              </a:solidFill>
              <a:latin typeface="+mj-lt"/>
            </a:endParaRPr>
          </a:p>
          <a:p>
            <a:pPr lvl="0"/>
            <a:r>
              <a:rPr lang="en-GB">
                <a:solidFill>
                  <a:srgbClr val="FFFF00"/>
                </a:solidFill>
                <a:latin typeface="+mj-lt"/>
              </a:rPr>
              <a:t>Endocarditis infectiva</a:t>
            </a:r>
            <a:endParaRPr lang="sr-Cyrl-CS">
              <a:solidFill>
                <a:srgbClr val="FFFF00"/>
              </a:solidFill>
              <a:latin typeface="+mj-lt"/>
            </a:endParaRPr>
          </a:p>
          <a:p>
            <a:pPr lvl="0"/>
            <a:r>
              <a:rPr lang="en-GB">
                <a:solidFill>
                  <a:srgbClr val="FFFF00"/>
                </a:solidFill>
                <a:latin typeface="+mj-lt"/>
              </a:rPr>
              <a:t>Endocarditis verrucosa atypica Libman-Sacks</a:t>
            </a:r>
            <a:endParaRPr lang="sr-Cyrl-CS">
              <a:solidFill>
                <a:srgbClr val="FFFF00"/>
              </a:solidFill>
              <a:latin typeface="+mj-lt"/>
            </a:endParaRPr>
          </a:p>
          <a:p>
            <a:pPr lvl="0"/>
            <a:r>
              <a:rPr lang="en-GB">
                <a:solidFill>
                  <a:srgbClr val="FFFF00"/>
                </a:solidFill>
                <a:latin typeface="+mj-lt"/>
              </a:rPr>
              <a:t>Endocarditis trombotica marantica (</a:t>
            </a:r>
            <a:r>
              <a:rPr lang="sr-Latn-RS">
                <a:solidFill>
                  <a:srgbClr val="FFFF00"/>
                </a:solidFill>
                <a:latin typeface="+mj-lt"/>
              </a:rPr>
              <a:t>non-</a:t>
            </a:r>
            <a:r>
              <a:rPr lang="en-GB">
                <a:solidFill>
                  <a:srgbClr val="FFFF00"/>
                </a:solidFill>
                <a:latin typeface="+mj-lt"/>
              </a:rPr>
              <a:t>ba</a:t>
            </a:r>
            <a:r>
              <a:rPr lang="sr-Latn-RS">
                <a:solidFill>
                  <a:srgbClr val="FFFF00"/>
                </a:solidFill>
                <a:latin typeface="+mj-lt"/>
              </a:rPr>
              <a:t>c</a:t>
            </a:r>
            <a:r>
              <a:rPr lang="en-GB">
                <a:solidFill>
                  <a:srgbClr val="FFFF00"/>
                </a:solidFill>
                <a:latin typeface="+mj-lt"/>
              </a:rPr>
              <a:t>teri</a:t>
            </a:r>
            <a:r>
              <a:rPr lang="sr-Latn-RS">
                <a:solidFill>
                  <a:srgbClr val="FFFF00"/>
                </a:solidFill>
                <a:latin typeface="+mj-lt"/>
              </a:rPr>
              <a:t>al)</a:t>
            </a:r>
            <a:endParaRPr lang="sr-Cyrl-CS">
              <a:solidFill>
                <a:srgbClr val="FFFF00"/>
              </a:solidFill>
              <a:latin typeface="+mj-lt"/>
            </a:endParaRPr>
          </a:p>
          <a:p>
            <a:pPr lvl="0"/>
            <a:r>
              <a:rPr lang="en-GB">
                <a:solidFill>
                  <a:srgbClr val="FFFF00"/>
                </a:solidFill>
                <a:latin typeface="+mj-lt"/>
              </a:rPr>
              <a:t>Endocarditis parietalis fibroplastica-Löffler</a:t>
            </a:r>
            <a:endParaRPr lang="sr-Cyrl-CS">
              <a:solidFill>
                <a:srgbClr val="FFFF00"/>
              </a:solidFill>
              <a:latin typeface="+mj-lt"/>
            </a:endParaRPr>
          </a:p>
          <a:p>
            <a:pPr lvl="0"/>
            <a:r>
              <a:rPr lang="en-GB">
                <a:solidFill>
                  <a:srgbClr val="FFFF00"/>
                </a:solidFill>
                <a:latin typeface="+mj-lt"/>
              </a:rPr>
              <a:t>Endocarditis sclerotica</a:t>
            </a:r>
            <a:endParaRPr lang="sr-Cyrl-CS">
              <a:solidFill>
                <a:srgbClr val="FFFF00"/>
              </a:solidFill>
              <a:latin typeface="+mj-lt"/>
            </a:endParaRPr>
          </a:p>
          <a:p>
            <a:endParaRPr lang="sr-Cyrl-C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00"/>
            <a:ext cx="8229600" cy="1048736"/>
          </a:xfrm>
        </p:spPr>
        <p:txBody>
          <a:bodyPr>
            <a:normAutofit/>
          </a:bodyPr>
          <a:lstStyle/>
          <a:p>
            <a:pPr algn="ctr"/>
            <a:r>
              <a:rPr lang="sr-Cyrl-CS">
                <a:solidFill>
                  <a:srgbClr val="FF0000"/>
                </a:solidFill>
              </a:rPr>
              <a:t/>
            </a:r>
            <a:br>
              <a:rPr lang="sr-Cyrl-CS">
                <a:solidFill>
                  <a:srgbClr val="FF0000"/>
                </a:solidFill>
              </a:rPr>
            </a:br>
            <a:r>
              <a:rPr lang="en-GB" b="1">
                <a:solidFill>
                  <a:srgbClr val="FF0000"/>
                </a:solidFill>
              </a:rPr>
              <a:t>Sero</a:t>
            </a:r>
            <a:r>
              <a:rPr lang="sr-Latn-RS" b="1">
                <a:solidFill>
                  <a:srgbClr val="FF0000"/>
                </a:solidFill>
              </a:rPr>
              <a:t>us</a:t>
            </a:r>
            <a:r>
              <a:rPr lang="en-GB" b="1">
                <a:solidFill>
                  <a:srgbClr val="FF0000"/>
                </a:solidFill>
              </a:rPr>
              <a:t> endo</a:t>
            </a:r>
            <a:r>
              <a:rPr lang="sr-Latn-RS" b="1">
                <a:solidFill>
                  <a:srgbClr val="FF0000"/>
                </a:solidFill>
              </a:rPr>
              <a:t>ca</a:t>
            </a:r>
            <a:r>
              <a:rPr lang="en-GB" b="1">
                <a:solidFill>
                  <a:srgbClr val="FF0000"/>
                </a:solidFill>
              </a:rPr>
              <a:t>rditis</a:t>
            </a:r>
            <a:endParaRPr lang="sr-Cyrl-CS">
              <a:solidFill>
                <a:srgbClr val="FF0000"/>
              </a:solidFill>
            </a:endParaRPr>
          </a:p>
        </p:txBody>
      </p:sp>
      <p:sp>
        <p:nvSpPr>
          <p:cNvPr id="3" name="Content Placeholder 2"/>
          <p:cNvSpPr>
            <a:spLocks noGrp="1"/>
          </p:cNvSpPr>
          <p:nvPr>
            <p:ph idx="1"/>
          </p:nvPr>
        </p:nvSpPr>
        <p:spPr>
          <a:xfrm>
            <a:off x="457200" y="1196752"/>
            <a:ext cx="8229600" cy="5375520"/>
          </a:xfrm>
        </p:spPr>
        <p:txBody>
          <a:bodyPr>
            <a:normAutofit fontScale="92500" lnSpcReduction="20000"/>
          </a:bodyPr>
          <a:lstStyle/>
          <a:p>
            <a:r>
              <a:rPr lang="en-US" sz="2800">
                <a:latin typeface="Arial" panose="020B0604020202020204" pitchFamily="34" charset="0"/>
                <a:cs typeface="Arial" panose="020B0604020202020204" pitchFamily="34" charset="0"/>
              </a:rPr>
              <a:t>Endocarditis simplex seu serosa occurs most often in infants and young children, and less often later.</a:t>
            </a:r>
          </a:p>
          <a:p>
            <a:r>
              <a:rPr lang="en-US" sz="2800">
                <a:latin typeface="Arial" panose="020B0604020202020204" pitchFamily="34" charset="0"/>
                <a:cs typeface="Arial" panose="020B0604020202020204" pitchFamily="34" charset="0"/>
              </a:rPr>
              <a:t>Etiological factors are mainly toxic damage (bacterial toxins) and metabolic disorders.</a:t>
            </a:r>
          </a:p>
          <a:p>
            <a:r>
              <a:rPr lang="en-US" sz="2800">
                <a:latin typeface="Arial" panose="020B0604020202020204" pitchFamily="34" charset="0"/>
                <a:cs typeface="Arial" panose="020B0604020202020204" pitchFamily="34" charset="0"/>
              </a:rPr>
              <a:t>Most often on the mitral and aortic valves.</a:t>
            </a:r>
          </a:p>
          <a:p>
            <a:r>
              <a:rPr lang="sr-Latn-RS" sz="2800">
                <a:latin typeface="Arial" panose="020B0604020202020204" pitchFamily="34" charset="0"/>
                <a:cs typeface="Arial" panose="020B0604020202020204" pitchFamily="34" charset="0"/>
              </a:rPr>
              <a:t>S</a:t>
            </a:r>
            <a:r>
              <a:rPr lang="en-US" sz="2800">
                <a:latin typeface="Arial" panose="020B0604020202020204" pitchFamily="34" charset="0"/>
                <a:cs typeface="Arial" panose="020B0604020202020204" pitchFamily="34" charset="0"/>
              </a:rPr>
              <a:t>welling of the tissues, mainly </a:t>
            </a:r>
            <a:r>
              <a:rPr lang="sr-Latn-RS" sz="2800">
                <a:latin typeface="Arial" panose="020B0604020202020204" pitchFamily="34" charset="0"/>
                <a:cs typeface="Arial" panose="020B0604020202020204" pitchFamily="34" charset="0"/>
              </a:rPr>
              <a:t>along the lines of closure of the valve leaflets</a:t>
            </a:r>
            <a:r>
              <a:rPr lang="en-US" sz="2800">
                <a:latin typeface="Arial" panose="020B0604020202020204" pitchFamily="34" charset="0"/>
                <a:cs typeface="Arial" panose="020B0604020202020204" pitchFamily="34" charset="0"/>
              </a:rPr>
              <a:t>, which are transparent and soft, slightly wrinkled</a:t>
            </a:r>
            <a:r>
              <a:rPr lang="sr-Latn-RS" sz="2800">
                <a:latin typeface="Arial" panose="020B0604020202020204" pitchFamily="34" charset="0"/>
                <a:cs typeface="Arial" panose="020B0604020202020204" pitchFamily="34" charset="0"/>
              </a:rPr>
              <a:t>.</a:t>
            </a:r>
            <a:endParaRPr lang="en-US" sz="2800">
              <a:latin typeface="Arial" panose="020B0604020202020204" pitchFamily="34" charset="0"/>
              <a:cs typeface="Arial" panose="020B0604020202020204" pitchFamily="34" charset="0"/>
            </a:endParaRPr>
          </a:p>
          <a:p>
            <a:r>
              <a:rPr lang="en-US" sz="2800">
                <a:latin typeface="Arial" panose="020B0604020202020204" pitchFamily="34" charset="0"/>
                <a:cs typeface="Arial" panose="020B0604020202020204" pitchFamily="34" charset="0"/>
              </a:rPr>
              <a:t>If there is no resorption of the edema, the free edge of the valve becomes firmer, thicker and whitish, but without deformation</a:t>
            </a:r>
            <a:r>
              <a:rPr lang="sr-Latn-RS" sz="2800">
                <a:latin typeface="Arial" panose="020B0604020202020204" pitchFamily="34" charset="0"/>
                <a:cs typeface="Arial" panose="020B0604020202020204" pitchFamily="34" charset="0"/>
              </a:rPr>
              <a:t>.</a:t>
            </a:r>
            <a:endParaRPr lang="sr-Cyrl-CS">
              <a:latin typeface="Arial" panose="020B0604020202020204" pitchFamily="34" charset="0"/>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7159" y="0"/>
            <a:ext cx="8229600" cy="1143000"/>
          </a:xfrm>
        </p:spPr>
        <p:txBody>
          <a:bodyPr>
            <a:noAutofit/>
          </a:bodyPr>
          <a:lstStyle/>
          <a:p>
            <a:r>
              <a:rPr lang="en-US" sz="2800" b="1">
                <a:solidFill>
                  <a:srgbClr val="FF0000"/>
                </a:solidFill>
              </a:rPr>
              <a:t>All CHD can be divided into three groups:</a:t>
            </a:r>
            <a:endParaRPr lang="sr-Cyrl-CS" sz="2800" b="1">
              <a:solidFill>
                <a:srgbClr val="FF0000"/>
              </a:solidFill>
            </a:endParaRPr>
          </a:p>
        </p:txBody>
      </p:sp>
      <p:sp>
        <p:nvSpPr>
          <p:cNvPr id="3" name="Content Placeholder 2"/>
          <p:cNvSpPr>
            <a:spLocks noGrp="1"/>
          </p:cNvSpPr>
          <p:nvPr>
            <p:ph idx="1"/>
          </p:nvPr>
        </p:nvSpPr>
        <p:spPr>
          <a:xfrm>
            <a:off x="457200" y="1412776"/>
            <a:ext cx="8229600" cy="5159496"/>
          </a:xfrm>
        </p:spPr>
        <p:txBody>
          <a:bodyPr>
            <a:normAutofit/>
          </a:bodyPr>
          <a:lstStyle/>
          <a:p>
            <a:pPr lvl="0"/>
            <a:r>
              <a:rPr lang="en-US">
                <a:latin typeface="+mj-lt"/>
              </a:rPr>
              <a:t>CHD in which there is a </a:t>
            </a:r>
            <a:r>
              <a:rPr lang="en-US" b="1">
                <a:solidFill>
                  <a:srgbClr val="FFFF00"/>
                </a:solidFill>
                <a:latin typeface="+mj-lt"/>
              </a:rPr>
              <a:t>left-right shunt </a:t>
            </a:r>
            <a:r>
              <a:rPr lang="en-US">
                <a:latin typeface="+mj-lt"/>
              </a:rPr>
              <a:t>at the beginning with a relatively later appearance of cyanosis (</a:t>
            </a:r>
            <a:r>
              <a:rPr lang="en-US" b="1">
                <a:solidFill>
                  <a:srgbClr val="FFFF00"/>
                </a:solidFill>
                <a:latin typeface="+mj-lt"/>
              </a:rPr>
              <a:t>cyanosis tarda</a:t>
            </a:r>
            <a:r>
              <a:rPr lang="en-US">
                <a:latin typeface="+mj-lt"/>
              </a:rPr>
              <a:t>). These include atrial septal defect (ASD) and patent ductus arteriosus (PAD).</a:t>
            </a:r>
          </a:p>
          <a:p>
            <a:pPr lvl="0"/>
            <a:r>
              <a:rPr lang="en-US">
                <a:latin typeface="+mj-lt"/>
              </a:rPr>
              <a:t>CHD with </a:t>
            </a:r>
            <a:r>
              <a:rPr lang="en-US" b="1">
                <a:solidFill>
                  <a:srgbClr val="FFFF00"/>
                </a:solidFill>
                <a:latin typeface="+mj-lt"/>
              </a:rPr>
              <a:t>left-right shunt</a:t>
            </a:r>
            <a:r>
              <a:rPr lang="en-US">
                <a:latin typeface="+mj-lt"/>
              </a:rPr>
              <a:t>, which are associated with </a:t>
            </a:r>
            <a:r>
              <a:rPr lang="en-US" b="1">
                <a:solidFill>
                  <a:srgbClr val="FFFF00"/>
                </a:solidFill>
                <a:latin typeface="+mj-lt"/>
              </a:rPr>
              <a:t>cyanosis from the beginning</a:t>
            </a:r>
            <a:r>
              <a:rPr lang="en-US">
                <a:latin typeface="+mj-lt"/>
              </a:rPr>
              <a:t>. These include tetralogy of Fallot, truncus arteriosus and some cases of transposition of the great arteries. With these anomalies, paradoxical embolism is possible, whereby venous thrombi can bypass the pulmonary circulation and enter the systemic circulation.</a:t>
            </a:r>
          </a:p>
          <a:p>
            <a:pPr lvl="0"/>
            <a:r>
              <a:rPr lang="en-US" b="1">
                <a:solidFill>
                  <a:srgbClr val="FFFF00"/>
                </a:solidFill>
                <a:latin typeface="+mj-lt"/>
              </a:rPr>
              <a:t>CHD with flow obstruction</a:t>
            </a:r>
            <a:r>
              <a:rPr lang="en-US">
                <a:latin typeface="+mj-lt"/>
              </a:rPr>
              <a:t>. These include coarctation of the aorta, valvular stenosis and atresia.</a:t>
            </a:r>
            <a:endParaRPr lang="sr-Cyrl-C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0"/>
            <a:ext cx="8229600" cy="794352"/>
          </a:xfrm>
        </p:spPr>
        <p:txBody>
          <a:bodyPr>
            <a:normAutofit/>
          </a:bodyPr>
          <a:lstStyle/>
          <a:p>
            <a:pPr algn="ctr"/>
            <a:r>
              <a:rPr lang="en-GB" sz="2800" b="1">
                <a:solidFill>
                  <a:srgbClr val="FF0000"/>
                </a:solidFill>
              </a:rPr>
              <a:t>Infe</a:t>
            </a:r>
            <a:r>
              <a:rPr lang="sr-Latn-RS" sz="2800" b="1">
                <a:solidFill>
                  <a:srgbClr val="FF0000"/>
                </a:solidFill>
              </a:rPr>
              <a:t>c</a:t>
            </a:r>
            <a:r>
              <a:rPr lang="en-GB" sz="2800" b="1">
                <a:solidFill>
                  <a:srgbClr val="FF0000"/>
                </a:solidFill>
              </a:rPr>
              <a:t>tiv</a:t>
            </a:r>
            <a:r>
              <a:rPr lang="sr-Latn-RS" sz="2800" b="1">
                <a:solidFill>
                  <a:srgbClr val="FF0000"/>
                </a:solidFill>
              </a:rPr>
              <a:t>e</a:t>
            </a:r>
            <a:r>
              <a:rPr lang="en-GB" sz="2800" b="1">
                <a:solidFill>
                  <a:srgbClr val="FF0000"/>
                </a:solidFill>
              </a:rPr>
              <a:t> endo</a:t>
            </a:r>
            <a:r>
              <a:rPr lang="sr-Latn-RS" sz="2800" b="1">
                <a:solidFill>
                  <a:srgbClr val="FF0000"/>
                </a:solidFill>
              </a:rPr>
              <a:t>c</a:t>
            </a:r>
            <a:r>
              <a:rPr lang="en-GB" sz="2800" b="1">
                <a:solidFill>
                  <a:srgbClr val="FF0000"/>
                </a:solidFill>
              </a:rPr>
              <a:t>arditis</a:t>
            </a:r>
            <a:endParaRPr lang="sr-Cyrl-CS" sz="2800">
              <a:solidFill>
                <a:srgbClr val="FF0000"/>
              </a:solidFill>
            </a:endParaRPr>
          </a:p>
        </p:txBody>
      </p:sp>
      <p:sp>
        <p:nvSpPr>
          <p:cNvPr id="3" name="Content Placeholder 2"/>
          <p:cNvSpPr>
            <a:spLocks noGrp="1"/>
          </p:cNvSpPr>
          <p:nvPr>
            <p:ph idx="1"/>
          </p:nvPr>
        </p:nvSpPr>
        <p:spPr>
          <a:xfrm>
            <a:off x="457200" y="1124744"/>
            <a:ext cx="8229600" cy="5199856"/>
          </a:xfrm>
        </p:spPr>
        <p:txBody>
          <a:bodyPr>
            <a:normAutofit fontScale="92500" lnSpcReduction="20000"/>
          </a:bodyPr>
          <a:lstStyle/>
          <a:p>
            <a:r>
              <a:rPr lang="en-US" sz="3200">
                <a:effectLst/>
                <a:latin typeface="Arial" panose="020B0604020202020204" pitchFamily="34" charset="0"/>
                <a:cs typeface="Arial" panose="020B0604020202020204" pitchFamily="34" charset="0"/>
              </a:rPr>
              <a:t>It is characterized by the settlement or penetration of microbiological agents into the heart valves (or wall endocardium), causing the local formation of thrombus masses loaded with microorganisms - the so-called. </a:t>
            </a:r>
            <a:r>
              <a:rPr lang="en-US" sz="3200" b="1">
                <a:solidFill>
                  <a:srgbClr val="FFFF00"/>
                </a:solidFill>
                <a:effectLst/>
                <a:latin typeface="Arial" panose="020B0604020202020204" pitchFamily="34" charset="0"/>
                <a:cs typeface="Arial" panose="020B0604020202020204" pitchFamily="34" charset="0"/>
              </a:rPr>
              <a:t>infectious vegetation</a:t>
            </a:r>
            <a:r>
              <a:rPr lang="en-US" sz="3200">
                <a:effectLst/>
                <a:latin typeface="Arial" panose="020B0604020202020204" pitchFamily="34" charset="0"/>
                <a:cs typeface="Arial" panose="020B0604020202020204" pitchFamily="34" charset="0"/>
              </a:rPr>
              <a:t>.</a:t>
            </a:r>
          </a:p>
          <a:p>
            <a:r>
              <a:rPr lang="en-US" sz="3200">
                <a:effectLst/>
                <a:latin typeface="Arial" panose="020B0604020202020204" pitchFamily="34" charset="0"/>
                <a:cs typeface="Arial" panose="020B0604020202020204" pitchFamily="34" charset="0"/>
              </a:rPr>
              <a:t>Any microorganism can cause these changes, however, most often they are bacteria, which is why this endocarditis has long been called </a:t>
            </a:r>
            <a:r>
              <a:rPr lang="en-US" sz="3200">
                <a:solidFill>
                  <a:srgbClr val="FFFF00"/>
                </a:solidFill>
                <a:effectLst/>
                <a:latin typeface="Arial" panose="020B0604020202020204" pitchFamily="34" charset="0"/>
                <a:cs typeface="Arial" panose="020B0604020202020204" pitchFamily="34" charset="0"/>
              </a:rPr>
              <a:t>bacterial endocarditis</a:t>
            </a:r>
            <a:r>
              <a:rPr lang="en-US" sz="3200">
                <a:effectLst/>
                <a:latin typeface="Arial" panose="020B0604020202020204" pitchFamily="34" charset="0"/>
                <a:cs typeface="Arial" panose="020B0604020202020204" pitchFamily="34" charset="0"/>
              </a:rPr>
              <a:t>.</a:t>
            </a:r>
            <a:endParaRPr lang="sr-Cyrl-CS" sz="3200">
              <a:effectLst/>
              <a:latin typeface="Arial" panose="020B0604020202020204" pitchFamily="34" charset="0"/>
              <a:cs typeface="Arial" panose="020B0604020202020204"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29600" cy="1143000"/>
          </a:xfrm>
        </p:spPr>
        <p:txBody>
          <a:bodyPr>
            <a:normAutofit/>
          </a:bodyPr>
          <a:lstStyle/>
          <a:p>
            <a:r>
              <a:rPr lang="en-GB" sz="2800" b="1">
                <a:solidFill>
                  <a:srgbClr val="FF0000"/>
                </a:solidFill>
              </a:rPr>
              <a:t>Infe</a:t>
            </a:r>
            <a:r>
              <a:rPr lang="sr-Latn-RS" sz="2800" b="1">
                <a:solidFill>
                  <a:srgbClr val="FF0000"/>
                </a:solidFill>
              </a:rPr>
              <a:t>ct</a:t>
            </a:r>
            <a:r>
              <a:rPr lang="en-GB" sz="2800" b="1">
                <a:solidFill>
                  <a:srgbClr val="FF0000"/>
                </a:solidFill>
              </a:rPr>
              <a:t>iv</a:t>
            </a:r>
            <a:r>
              <a:rPr lang="sr-Latn-RS" sz="2800" b="1">
                <a:solidFill>
                  <a:srgbClr val="FF0000"/>
                </a:solidFill>
              </a:rPr>
              <a:t>e</a:t>
            </a:r>
            <a:r>
              <a:rPr lang="en-GB" sz="2800" b="1">
                <a:solidFill>
                  <a:srgbClr val="FF0000"/>
                </a:solidFill>
              </a:rPr>
              <a:t> endo</a:t>
            </a:r>
            <a:r>
              <a:rPr lang="sr-Latn-RS" sz="2800" b="1">
                <a:solidFill>
                  <a:srgbClr val="FF0000"/>
                </a:solidFill>
              </a:rPr>
              <a:t>c</a:t>
            </a:r>
            <a:r>
              <a:rPr lang="en-GB" sz="2800" b="1">
                <a:solidFill>
                  <a:srgbClr val="FF0000"/>
                </a:solidFill>
              </a:rPr>
              <a:t>arditis</a:t>
            </a:r>
            <a:endParaRPr lang="sr-Cyrl-CS" sz="2800"/>
          </a:p>
        </p:txBody>
      </p:sp>
      <p:sp>
        <p:nvSpPr>
          <p:cNvPr id="3" name="Content Placeholder 2"/>
          <p:cNvSpPr>
            <a:spLocks noGrp="1"/>
          </p:cNvSpPr>
          <p:nvPr>
            <p:ph idx="1"/>
          </p:nvPr>
        </p:nvSpPr>
        <p:spPr>
          <a:xfrm>
            <a:off x="457200" y="1196752"/>
            <a:ext cx="8229600" cy="5304082"/>
          </a:xfrm>
        </p:spPr>
        <p:txBody>
          <a:bodyPr>
            <a:normAutofit/>
          </a:bodyPr>
          <a:lstStyle/>
          <a:p>
            <a:r>
              <a:rPr lang="en-US">
                <a:latin typeface="Arial" panose="020B0604020202020204" pitchFamily="34" charset="0"/>
                <a:cs typeface="Arial" panose="020B0604020202020204" pitchFamily="34" charset="0"/>
              </a:rPr>
              <a:t>Usually, IE, based on the severity of the disease and the clinical course, is divided into acute and subacute.</a:t>
            </a:r>
          </a:p>
          <a:p>
            <a:r>
              <a:rPr lang="en-US" b="1">
                <a:solidFill>
                  <a:srgbClr val="FFFF00"/>
                </a:solidFill>
                <a:latin typeface="Arial" panose="020B0604020202020204" pitchFamily="34" charset="0"/>
                <a:cs typeface="Arial" panose="020B0604020202020204" pitchFamily="34" charset="0"/>
              </a:rPr>
              <a:t>Subacute endocarditis </a:t>
            </a:r>
            <a:r>
              <a:rPr lang="en-US">
                <a:latin typeface="Arial" panose="020B0604020202020204" pitchFamily="34" charset="0"/>
                <a:cs typeface="Arial" panose="020B0604020202020204" pitchFamily="34" charset="0"/>
              </a:rPr>
              <a:t>is usually caused by less virulent microorganisms</a:t>
            </a:r>
            <a:r>
              <a:rPr lang="sr-Latn-RS">
                <a:latin typeface="Arial" panose="020B0604020202020204" pitchFamily="34" charset="0"/>
                <a:cs typeface="Arial" panose="020B0604020202020204" pitchFamily="34" charset="0"/>
              </a:rPr>
              <a:t>;</a:t>
            </a:r>
            <a:r>
              <a:rPr lang="en-US">
                <a:latin typeface="Arial" panose="020B0604020202020204" pitchFamily="34" charset="0"/>
                <a:cs typeface="Arial" panose="020B0604020202020204" pitchFamily="34" charset="0"/>
              </a:rPr>
              <a:t> the heart has some predisposing lesion</a:t>
            </a:r>
            <a:r>
              <a:rPr lang="sr-Latn-RS">
                <a:latin typeface="Arial" panose="020B0604020202020204" pitchFamily="34" charset="0"/>
                <a:cs typeface="Arial" panose="020B0604020202020204" pitchFamily="34" charset="0"/>
              </a:rPr>
              <a:t>;</a:t>
            </a:r>
            <a:r>
              <a:rPr lang="en-US">
                <a:latin typeface="Arial" panose="020B0604020202020204" pitchFamily="34" charset="0"/>
                <a:cs typeface="Arial" panose="020B0604020202020204" pitchFamily="34" charset="0"/>
              </a:rPr>
              <a:t> the disease tends to have a prolonged course (months)</a:t>
            </a:r>
            <a:r>
              <a:rPr lang="sr-Latn-RS">
                <a:latin typeface="Arial" panose="020B0604020202020204" pitchFamily="34" charset="0"/>
                <a:cs typeface="Arial" panose="020B0604020202020204" pitchFamily="34" charset="0"/>
              </a:rPr>
              <a:t>;</a:t>
            </a:r>
            <a:r>
              <a:rPr lang="en-US">
                <a:latin typeface="Arial" panose="020B0604020202020204" pitchFamily="34" charset="0"/>
                <a:cs typeface="Arial" panose="020B0604020202020204" pitchFamily="34" charset="0"/>
              </a:rPr>
              <a:t> most patients survive with appropriate treatment.</a:t>
            </a:r>
          </a:p>
          <a:p>
            <a:r>
              <a:rPr lang="en-US" b="1">
                <a:solidFill>
                  <a:srgbClr val="FFFF00"/>
                </a:solidFill>
                <a:latin typeface="Arial" panose="020B0604020202020204" pitchFamily="34" charset="0"/>
                <a:cs typeface="Arial" panose="020B0604020202020204" pitchFamily="34" charset="0"/>
              </a:rPr>
              <a:t>Acute endocarditis </a:t>
            </a:r>
            <a:r>
              <a:rPr lang="en-US">
                <a:latin typeface="Arial" panose="020B0604020202020204" pitchFamily="34" charset="0"/>
                <a:cs typeface="Arial" panose="020B0604020202020204" pitchFamily="34" charset="0"/>
              </a:rPr>
              <a:t>is caused by highly virulent microorganisms that attack a healthy heart, causing febrile infections that often </a:t>
            </a:r>
            <a:r>
              <a:rPr lang="sr-Latn-RS">
                <a:latin typeface="Arial" panose="020B0604020202020204" pitchFamily="34" charset="0"/>
                <a:cs typeface="Arial" panose="020B0604020202020204" pitchFamily="34" charset="0"/>
              </a:rPr>
              <a:t>lead</a:t>
            </a:r>
            <a:r>
              <a:rPr lang="en-US">
                <a:latin typeface="Arial" panose="020B0604020202020204" pitchFamily="34" charset="0"/>
                <a:cs typeface="Arial" panose="020B0604020202020204" pitchFamily="34" charset="0"/>
              </a:rPr>
              <a:t> in death.</a:t>
            </a:r>
          </a:p>
          <a:p>
            <a:r>
              <a:rPr lang="en-US">
                <a:latin typeface="Arial" panose="020B0604020202020204" pitchFamily="34" charset="0"/>
                <a:cs typeface="Arial" panose="020B0604020202020204" pitchFamily="34" charset="0"/>
              </a:rPr>
              <a:t>However, there is no clear differences between acute and subacute IE, and the infectious vegetations are similar.</a:t>
            </a:r>
            <a:endParaRPr lang="sr-Cyrl-CS">
              <a:latin typeface="Arial" panose="020B0604020202020204" pitchFamily="34" charset="0"/>
              <a:cs typeface="Arial" panose="020B060402020202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normAutofit/>
          </a:bodyPr>
          <a:lstStyle/>
          <a:p>
            <a:r>
              <a:rPr lang="en-GB" sz="2800" b="1">
                <a:solidFill>
                  <a:srgbClr val="FF0000"/>
                </a:solidFill>
              </a:rPr>
              <a:t>Epidemio</a:t>
            </a:r>
            <a:r>
              <a:rPr lang="sr-Latn-RS" sz="2800" b="1">
                <a:solidFill>
                  <a:srgbClr val="FF0000"/>
                </a:solidFill>
              </a:rPr>
              <a:t>logy and</a:t>
            </a:r>
            <a:r>
              <a:rPr lang="en-GB" sz="2800" b="1">
                <a:solidFill>
                  <a:srgbClr val="FF0000"/>
                </a:solidFill>
              </a:rPr>
              <a:t> patogene</a:t>
            </a:r>
            <a:r>
              <a:rPr lang="sr-Latn-RS" sz="2800" b="1">
                <a:solidFill>
                  <a:srgbClr val="FF0000"/>
                </a:solidFill>
              </a:rPr>
              <a:t>sis</a:t>
            </a:r>
            <a:endParaRPr lang="sr-Cyrl-CS" sz="2800">
              <a:solidFill>
                <a:srgbClr val="FF0000"/>
              </a:solidFill>
            </a:endParaRPr>
          </a:p>
        </p:txBody>
      </p:sp>
      <p:sp>
        <p:nvSpPr>
          <p:cNvPr id="3" name="Content Placeholder 2"/>
          <p:cNvSpPr>
            <a:spLocks noGrp="1"/>
          </p:cNvSpPr>
          <p:nvPr>
            <p:ph idx="1"/>
          </p:nvPr>
        </p:nvSpPr>
        <p:spPr>
          <a:xfrm>
            <a:off x="214282" y="1214422"/>
            <a:ext cx="8715436" cy="5357850"/>
          </a:xfrm>
        </p:spPr>
        <p:txBody>
          <a:bodyPr>
            <a:normAutofit lnSpcReduction="10000"/>
          </a:bodyPr>
          <a:lstStyle/>
          <a:p>
            <a:r>
              <a:rPr lang="en-GB" sz="3200">
                <a:latin typeface="Arial" panose="020B0604020202020204" pitchFamily="34" charset="0"/>
                <a:cs typeface="Arial" panose="020B0604020202020204" pitchFamily="34" charset="0"/>
              </a:rPr>
              <a:t>Various cardiac abnormalities favor the development of IE</a:t>
            </a:r>
            <a:r>
              <a:rPr lang="sr-Latn-RS" sz="3200">
                <a:latin typeface="Arial" panose="020B0604020202020204" pitchFamily="34" charset="0"/>
                <a:cs typeface="Arial" panose="020B0604020202020204" pitchFamily="34" charset="0"/>
              </a:rPr>
              <a:t>:</a:t>
            </a:r>
            <a:endParaRPr lang="en-GB" sz="3200">
              <a:latin typeface="Arial" panose="020B0604020202020204" pitchFamily="34" charset="0"/>
              <a:cs typeface="Arial" panose="020B0604020202020204" pitchFamily="34" charset="0"/>
            </a:endParaRPr>
          </a:p>
          <a:p>
            <a:pPr lvl="1"/>
            <a:r>
              <a:rPr lang="sr-Latn-RS" sz="3000">
                <a:latin typeface="Arial" panose="020B0604020202020204" pitchFamily="34" charset="0"/>
                <a:cs typeface="Arial" panose="020B0604020202020204" pitchFamily="34" charset="0"/>
              </a:rPr>
              <a:t>CHD</a:t>
            </a:r>
            <a:endParaRPr lang="en-GB" sz="3000">
              <a:latin typeface="Arial" panose="020B0604020202020204" pitchFamily="34" charset="0"/>
              <a:cs typeface="Arial" panose="020B0604020202020204" pitchFamily="34" charset="0"/>
            </a:endParaRPr>
          </a:p>
          <a:p>
            <a:pPr lvl="1"/>
            <a:r>
              <a:rPr lang="en-GB" sz="3000">
                <a:latin typeface="Arial" panose="020B0604020202020204" pitchFamily="34" charset="0"/>
                <a:cs typeface="Arial" panose="020B0604020202020204" pitchFamily="34" charset="0"/>
              </a:rPr>
              <a:t>chronic rheumatic heart disease</a:t>
            </a:r>
          </a:p>
          <a:p>
            <a:pPr lvl="1"/>
            <a:r>
              <a:rPr lang="en-GB" sz="3000">
                <a:latin typeface="Arial" panose="020B0604020202020204" pitchFamily="34" charset="0"/>
                <a:cs typeface="Arial" panose="020B0604020202020204" pitchFamily="34" charset="0"/>
              </a:rPr>
              <a:t>mitral valve prolapse</a:t>
            </a:r>
          </a:p>
          <a:p>
            <a:pPr lvl="1"/>
            <a:r>
              <a:rPr lang="en-GB" sz="3000">
                <a:latin typeface="Arial" panose="020B0604020202020204" pitchFamily="34" charset="0"/>
                <a:cs typeface="Arial" panose="020B0604020202020204" pitchFamily="34" charset="0"/>
              </a:rPr>
              <a:t>bicuspid aortic valve</a:t>
            </a:r>
          </a:p>
          <a:p>
            <a:pPr lvl="1"/>
            <a:r>
              <a:rPr lang="en-GB" sz="3000">
                <a:latin typeface="Arial" panose="020B0604020202020204" pitchFamily="34" charset="0"/>
                <a:cs typeface="Arial" panose="020B0604020202020204" pitchFamily="34" charset="0"/>
              </a:rPr>
              <a:t>intravenous abuse of drugs and narcotics</a:t>
            </a:r>
          </a:p>
          <a:p>
            <a:pPr lvl="1"/>
            <a:r>
              <a:rPr lang="en-GB" sz="3000">
                <a:latin typeface="Arial" panose="020B0604020202020204" pitchFamily="34" charset="0"/>
                <a:cs typeface="Arial" panose="020B0604020202020204" pitchFamily="34" charset="0"/>
              </a:rPr>
              <a:t>artificial valves</a:t>
            </a:r>
          </a:p>
          <a:p>
            <a:pPr lvl="1"/>
            <a:r>
              <a:rPr lang="en-GB" sz="3000">
                <a:latin typeface="Arial" panose="020B0604020202020204" pitchFamily="34" charset="0"/>
                <a:cs typeface="Arial" panose="020B0604020202020204" pitchFamily="34" charset="0"/>
              </a:rPr>
              <a:t>internal arterial catheters.</a:t>
            </a:r>
            <a:endParaRPr lang="sr-Cyrl-CS" sz="3000">
              <a:latin typeface="Arial" panose="020B0604020202020204" pitchFamily="34" charset="0"/>
              <a:cs typeface="Arial" panose="020B0604020202020204"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lstStyle/>
          <a:p>
            <a:r>
              <a:rPr lang="sr-Latn-CS">
                <a:solidFill>
                  <a:srgbClr val="FF0000"/>
                </a:solidFill>
              </a:rPr>
              <a:t>Causal agents</a:t>
            </a:r>
            <a:endParaRPr lang="sr-Cyrl-CS">
              <a:solidFill>
                <a:srgbClr val="FF0000"/>
              </a:solidFill>
            </a:endParaRPr>
          </a:p>
        </p:txBody>
      </p:sp>
      <p:sp>
        <p:nvSpPr>
          <p:cNvPr id="3" name="Content Placeholder 2"/>
          <p:cNvSpPr>
            <a:spLocks noGrp="1"/>
          </p:cNvSpPr>
          <p:nvPr>
            <p:ph idx="1"/>
          </p:nvPr>
        </p:nvSpPr>
        <p:spPr>
          <a:xfrm>
            <a:off x="457200" y="980728"/>
            <a:ext cx="8229600" cy="5343872"/>
          </a:xfrm>
        </p:spPr>
        <p:txBody>
          <a:bodyPr>
            <a:normAutofit/>
          </a:bodyPr>
          <a:lstStyle/>
          <a:p>
            <a:r>
              <a:rPr lang="sr-Latn-RS" sz="2800">
                <a:latin typeface="Arial" panose="020B0604020202020204" pitchFamily="34" charset="0"/>
                <a:cs typeface="Arial" panose="020B0604020202020204" pitchFamily="34" charset="0"/>
              </a:rPr>
              <a:t>Endocarditis is most commonly caused by </a:t>
            </a:r>
            <a:r>
              <a:rPr lang="en-GB" sz="2800">
                <a:latin typeface="Arial" panose="020B0604020202020204" pitchFamily="34" charset="0"/>
                <a:cs typeface="Arial" panose="020B0604020202020204" pitchFamily="34" charset="0"/>
              </a:rPr>
              <a:t>pathogenic</a:t>
            </a:r>
            <a:r>
              <a:rPr lang="sr-Latn-RS" sz="2800">
                <a:latin typeface="Arial" panose="020B0604020202020204" pitchFamily="34" charset="0"/>
                <a:cs typeface="Arial" panose="020B0604020202020204" pitchFamily="34" charset="0"/>
              </a:rPr>
              <a:t> bacteria,</a:t>
            </a:r>
            <a:r>
              <a:rPr lang="en-GB" sz="2800">
                <a:latin typeface="Arial" panose="020B0604020202020204" pitchFamily="34" charset="0"/>
                <a:cs typeface="Arial" panose="020B0604020202020204" pitchFamily="34" charset="0"/>
              </a:rPr>
              <a:t> as well as chlamydia, fungi, and other agents</a:t>
            </a:r>
            <a:r>
              <a:rPr lang="sr-Latn-RS" sz="2800">
                <a:latin typeface="Arial" panose="020B0604020202020204" pitchFamily="34" charset="0"/>
                <a:cs typeface="Arial" panose="020B0604020202020204" pitchFamily="34" charset="0"/>
              </a:rPr>
              <a:t>.</a:t>
            </a:r>
            <a:endParaRPr lang="en-GB" sz="2800">
              <a:latin typeface="Arial" panose="020B0604020202020204" pitchFamily="34" charset="0"/>
              <a:cs typeface="Arial" panose="020B0604020202020204" pitchFamily="34" charset="0"/>
            </a:endParaRPr>
          </a:p>
          <a:p>
            <a:r>
              <a:rPr lang="en-GB" sz="2800">
                <a:latin typeface="Arial" panose="020B0604020202020204" pitchFamily="34" charset="0"/>
                <a:cs typeface="Arial" panose="020B0604020202020204" pitchFamily="34" charset="0"/>
              </a:rPr>
              <a:t>The most common causative agents are streptococci.</a:t>
            </a:r>
          </a:p>
          <a:p>
            <a:r>
              <a:rPr lang="en-GB" sz="2800">
                <a:solidFill>
                  <a:srgbClr val="FFFF00"/>
                </a:solidFill>
                <a:latin typeface="Arial" panose="020B0604020202020204" pitchFamily="34" charset="0"/>
                <a:cs typeface="Arial" panose="020B0604020202020204" pitchFamily="34" charset="0"/>
              </a:rPr>
              <a:t>Saprophytes</a:t>
            </a:r>
            <a:r>
              <a:rPr lang="en-GB" sz="2800">
                <a:latin typeface="Arial" panose="020B0604020202020204" pitchFamily="34" charset="0"/>
                <a:cs typeface="Arial" panose="020B0604020202020204" pitchFamily="34" charset="0"/>
              </a:rPr>
              <a:t> can cause disease in </a:t>
            </a:r>
            <a:r>
              <a:rPr lang="sr-Latn-RS" sz="2800">
                <a:latin typeface="Arial" panose="020B0604020202020204" pitchFamily="34" charset="0"/>
                <a:cs typeface="Arial" panose="020B0604020202020204" pitchFamily="34" charset="0"/>
              </a:rPr>
              <a:t>special circumstances</a:t>
            </a:r>
            <a:r>
              <a:rPr lang="en-GB" sz="2800">
                <a:latin typeface="Arial" panose="020B0604020202020204" pitchFamily="34" charset="0"/>
                <a:cs typeface="Arial" panose="020B0604020202020204" pitchFamily="34" charset="0"/>
              </a:rPr>
              <a:t> (transplant recipients, cancer chemotherapy, AIDS, heart surgery patients).</a:t>
            </a:r>
            <a:endParaRPr lang="sr-Cyrl-CS" sz="2800">
              <a:latin typeface="Arial" panose="020B0604020202020204" pitchFamily="34" charset="0"/>
              <a:cs typeface="Arial" panose="020B0604020202020204"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6024"/>
            <a:ext cx="8229600" cy="1143000"/>
          </a:xfrm>
        </p:spPr>
        <p:txBody>
          <a:bodyPr>
            <a:normAutofit/>
          </a:bodyPr>
          <a:lstStyle/>
          <a:p>
            <a:r>
              <a:rPr lang="sr-Latn-RS" sz="2000">
                <a:solidFill>
                  <a:srgbClr val="FF0000"/>
                </a:solidFill>
                <a:effectLst/>
              </a:rPr>
              <a:t>The most common places from which causatve agents  disseminated into the blood stream</a:t>
            </a:r>
            <a:endParaRPr lang="sr-Cyrl-CS" sz="2000">
              <a:solidFill>
                <a:srgbClr val="FF0000"/>
              </a:solidFill>
            </a:endParaRPr>
          </a:p>
        </p:txBody>
      </p:sp>
      <p:sp>
        <p:nvSpPr>
          <p:cNvPr id="3" name="Content Placeholder 2"/>
          <p:cNvSpPr>
            <a:spLocks noGrp="1"/>
          </p:cNvSpPr>
          <p:nvPr>
            <p:ph idx="1"/>
          </p:nvPr>
        </p:nvSpPr>
        <p:spPr>
          <a:xfrm>
            <a:off x="457200" y="1196752"/>
            <a:ext cx="8229600" cy="5328592"/>
          </a:xfrm>
        </p:spPr>
        <p:txBody>
          <a:bodyPr>
            <a:normAutofit fontScale="85000" lnSpcReduction="10000"/>
          </a:bodyPr>
          <a:lstStyle/>
          <a:p>
            <a:r>
              <a:rPr lang="sr-Latn-RS" sz="3200">
                <a:latin typeface="Arial" panose="020B0604020202020204" pitchFamily="34" charset="0"/>
                <a:cs typeface="Arial" panose="020B0604020202020204" pitchFamily="34" charset="0"/>
              </a:rPr>
              <a:t>Infections in oropharynx</a:t>
            </a:r>
            <a:r>
              <a:rPr lang="en-US" sz="3200">
                <a:latin typeface="Arial" panose="020B0604020202020204" pitchFamily="34" charset="0"/>
                <a:cs typeface="Arial" panose="020B0604020202020204" pitchFamily="34" charset="0"/>
              </a:rPr>
              <a:t>,</a:t>
            </a:r>
            <a:r>
              <a:rPr lang="sr-Latn-RS" sz="3200">
                <a:latin typeface="Arial" panose="020B0604020202020204" pitchFamily="34" charset="0"/>
                <a:cs typeface="Arial" panose="020B0604020202020204" pitchFamily="34" charset="0"/>
              </a:rPr>
              <a:t> skin, gastrointestinal and urinary tracts, gallbladder;</a:t>
            </a:r>
            <a:r>
              <a:rPr lang="en-US" sz="3200">
                <a:latin typeface="Arial" panose="020B0604020202020204" pitchFamily="34" charset="0"/>
                <a:cs typeface="Arial" panose="020B0604020202020204" pitchFamily="34" charset="0"/>
              </a:rPr>
              <a:t> intravenous medication, catheterization, surgical interventions</a:t>
            </a:r>
            <a:r>
              <a:rPr lang="sr-Latn-RS" sz="3200">
                <a:latin typeface="Arial" panose="020B0604020202020204" pitchFamily="34" charset="0"/>
                <a:cs typeface="Arial" panose="020B0604020202020204" pitchFamily="34" charset="0"/>
              </a:rPr>
              <a:t>.</a:t>
            </a:r>
          </a:p>
          <a:p>
            <a:r>
              <a:rPr lang="sr-Latn-RS" sz="3200">
                <a:latin typeface="Arial" panose="020B0604020202020204" pitchFamily="34" charset="0"/>
                <a:cs typeface="Arial" panose="020B0604020202020204" pitchFamily="34" charset="0"/>
              </a:rPr>
              <a:t>S</a:t>
            </a:r>
            <a:r>
              <a:rPr lang="en-US" sz="3200">
                <a:latin typeface="Arial" panose="020B0604020202020204" pitchFamily="34" charset="0"/>
                <a:cs typeface="Arial" panose="020B0604020202020204" pitchFamily="34" charset="0"/>
              </a:rPr>
              <a:t>ometimes </a:t>
            </a:r>
            <a:r>
              <a:rPr lang="sr-Latn-RS" sz="3200">
                <a:latin typeface="Arial" panose="020B0604020202020204" pitchFamily="34" charset="0"/>
                <a:cs typeface="Arial" panose="020B0604020202020204" pitchFamily="34" charset="0"/>
              </a:rPr>
              <a:t>the place of infection can be </a:t>
            </a:r>
            <a:r>
              <a:rPr lang="en-US" sz="3200">
                <a:latin typeface="Arial" panose="020B0604020202020204" pitchFamily="34" charset="0"/>
                <a:cs typeface="Arial" panose="020B0604020202020204" pitchFamily="34" charset="0"/>
              </a:rPr>
              <a:t>hidden.</a:t>
            </a:r>
          </a:p>
          <a:p>
            <a:r>
              <a:rPr lang="en-US" sz="3200">
                <a:latin typeface="Arial" panose="020B0604020202020204" pitchFamily="34" charset="0"/>
                <a:cs typeface="Arial" panose="020B0604020202020204" pitchFamily="34" charset="0"/>
              </a:rPr>
              <a:t>It has been shown that fibronectin, a component of the extracellular matrix of the endothelium, has specific receptors for various bacteria, which enables their implantation on the endocardium, some of which are the most common causes of IE.</a:t>
            </a:r>
            <a:endParaRPr lang="sr-Cyrl-CS" sz="3200">
              <a:latin typeface="Arial" panose="020B0604020202020204" pitchFamily="34" charset="0"/>
              <a:cs typeface="Arial" panose="020B0604020202020204"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836712"/>
          </a:xfrm>
        </p:spPr>
        <p:txBody>
          <a:bodyPr/>
          <a:lstStyle/>
          <a:p>
            <a:r>
              <a:rPr lang="en-GB" b="1">
                <a:solidFill>
                  <a:srgbClr val="FFC000"/>
                </a:solidFill>
              </a:rPr>
              <a:t>Mor</a:t>
            </a:r>
            <a:r>
              <a:rPr lang="sr-Latn-RS" b="1">
                <a:solidFill>
                  <a:srgbClr val="FFC000"/>
                </a:solidFill>
              </a:rPr>
              <a:t>ph</a:t>
            </a:r>
            <a:r>
              <a:rPr lang="en-GB" b="1">
                <a:solidFill>
                  <a:srgbClr val="FFC000"/>
                </a:solidFill>
              </a:rPr>
              <a:t>olog</a:t>
            </a:r>
            <a:r>
              <a:rPr lang="sr-Latn-RS" b="1">
                <a:solidFill>
                  <a:srgbClr val="FFC000"/>
                </a:solidFill>
              </a:rPr>
              <a:t>y</a:t>
            </a:r>
            <a:endParaRPr lang="sr-Cyrl-CS">
              <a:solidFill>
                <a:srgbClr val="FFC000"/>
              </a:solidFill>
            </a:endParaRPr>
          </a:p>
        </p:txBody>
      </p:sp>
      <p:sp>
        <p:nvSpPr>
          <p:cNvPr id="3" name="Content Placeholder 2"/>
          <p:cNvSpPr>
            <a:spLocks noGrp="1"/>
          </p:cNvSpPr>
          <p:nvPr>
            <p:ph idx="1"/>
          </p:nvPr>
        </p:nvSpPr>
        <p:spPr>
          <a:xfrm>
            <a:off x="251520" y="908720"/>
            <a:ext cx="8712968" cy="5760640"/>
          </a:xfrm>
        </p:spPr>
        <p:txBody>
          <a:bodyPr>
            <a:normAutofit fontScale="92500" lnSpcReduction="10000"/>
          </a:bodyPr>
          <a:lstStyle/>
          <a:p>
            <a:r>
              <a:rPr lang="en-US" sz="2800">
                <a:latin typeface="Arial" panose="020B0604020202020204" pitchFamily="34" charset="0"/>
                <a:cs typeface="Arial" panose="020B0604020202020204" pitchFamily="34" charset="0"/>
              </a:rPr>
              <a:t>In acute and subacute forms of the disease, near the line of closed valves, there are irregular, crumbling, protruding (0.2 to 2 cm) vegetations full of microorganisms.</a:t>
            </a:r>
          </a:p>
          <a:p>
            <a:r>
              <a:rPr lang="en-US" sz="2800">
                <a:latin typeface="Arial" panose="020B0604020202020204" pitchFamily="34" charset="0"/>
                <a:cs typeface="Arial" panose="020B0604020202020204" pitchFamily="34" charset="0"/>
              </a:rPr>
              <a:t>They can be single or multiple, most often on the mitral and aortic valves.</a:t>
            </a:r>
          </a:p>
          <a:p>
            <a:r>
              <a:rPr lang="en-US" sz="2800">
                <a:latin typeface="Arial" panose="020B0604020202020204" pitchFamily="34" charset="0"/>
                <a:cs typeface="Arial" panose="020B0604020202020204" pitchFamily="34" charset="0"/>
              </a:rPr>
              <a:t>In drug addicts, the tricuspid valve is mostly affected.</a:t>
            </a:r>
          </a:p>
          <a:p>
            <a:r>
              <a:rPr lang="en-US" sz="2800">
                <a:latin typeface="Arial" panose="020B0604020202020204" pitchFamily="34" charset="0"/>
                <a:cs typeface="Arial" panose="020B0604020202020204" pitchFamily="34" charset="0"/>
              </a:rPr>
              <a:t>Vegetations in acute endocarditis are usually larger than in subacute endocarditis, appear more often on previously healthy valves, more often lead to valve perforation and erosion, and sometimes spread leading to paravalvular abscesses.</a:t>
            </a:r>
            <a:endParaRPr lang="sr-Cyrl-CS">
              <a:latin typeface="Arial" panose="020B0604020202020204" pitchFamily="34" charset="0"/>
              <a:cs typeface="Arial" panose="020B0604020202020204"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998665" y="428604"/>
            <a:ext cx="6721274" cy="5643601"/>
          </a:xfrm>
          <a:prstGeom prst="rect">
            <a:avLst/>
          </a:prstGeom>
          <a:noFill/>
          <a:ln w="9525">
            <a:noFill/>
            <a:miter lim="800000"/>
            <a:headEnd/>
            <a:tailEnd/>
          </a:ln>
          <a:effectLst/>
        </p:spPr>
      </p:pic>
      <p:sp>
        <p:nvSpPr>
          <p:cNvPr id="3" name="Rectangle 2"/>
          <p:cNvSpPr/>
          <p:nvPr/>
        </p:nvSpPr>
        <p:spPr>
          <a:xfrm>
            <a:off x="2928926" y="6286520"/>
            <a:ext cx="4208781"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800" b="1" i="0" u="none" strike="noStrike" kern="1200" cap="none" spc="0" normalizeH="0" baseline="0" noProof="0">
                <a:ln>
                  <a:noFill/>
                </a:ln>
                <a:solidFill>
                  <a:prstClr val="white"/>
                </a:solidFill>
                <a:effectLst/>
                <a:uLnTx/>
                <a:uFillTx/>
                <a:latin typeface="Constantia"/>
                <a:ea typeface="+mn-ea"/>
                <a:cs typeface="+mn-cs"/>
              </a:rPr>
              <a:t>Infective e</a:t>
            </a:r>
            <a:r>
              <a:rPr kumimoji="0" lang="en-US" sz="1800" b="1" i="0" u="none" strike="noStrike" kern="1200" cap="none" spc="0" normalizeH="0" baseline="0" noProof="0">
                <a:ln>
                  <a:noFill/>
                </a:ln>
                <a:solidFill>
                  <a:prstClr val="white"/>
                </a:solidFill>
                <a:effectLst/>
                <a:uLnTx/>
                <a:uFillTx/>
                <a:latin typeface="Constantia"/>
                <a:ea typeface="+mn-ea"/>
                <a:cs typeface="+mn-cs"/>
              </a:rPr>
              <a:t>ndocarditis (mitral valve)</a:t>
            </a:r>
            <a:endParaRPr kumimoji="0" lang="sr-Cyrl-C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EC9FF256-7925-4BB2-F7A9-FA0EA039EF2B}"/>
              </a:ext>
            </a:extLst>
          </p:cNvPr>
          <p:cNvPicPr>
            <a:picLocks noChangeAspect="1"/>
          </p:cNvPicPr>
          <p:nvPr/>
        </p:nvPicPr>
        <p:blipFill>
          <a:blip r:embed="rId2"/>
          <a:stretch>
            <a:fillRect/>
          </a:stretch>
        </p:blipFill>
        <p:spPr>
          <a:xfrm>
            <a:off x="1476375" y="1228725"/>
            <a:ext cx="6191250" cy="4400550"/>
          </a:xfrm>
          <a:prstGeom prst="rect">
            <a:avLst/>
          </a:prstGeom>
        </p:spPr>
      </p:pic>
    </p:spTree>
    <p:extLst>
      <p:ext uri="{BB962C8B-B14F-4D97-AF65-F5344CB8AC3E}">
        <p14:creationId xmlns:p14="http://schemas.microsoft.com/office/powerpoint/2010/main" val="86472871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67FBEF24-C568-AB7B-F4DE-8F52B44327EC}"/>
              </a:ext>
            </a:extLst>
          </p:cNvPr>
          <p:cNvPicPr>
            <a:picLocks noGrp="1" noChangeAspect="1"/>
          </p:cNvPicPr>
          <p:nvPr>
            <p:ph idx="1"/>
          </p:nvPr>
        </p:nvPicPr>
        <p:blipFill>
          <a:blip r:embed="rId2"/>
          <a:stretch>
            <a:fillRect/>
          </a:stretch>
        </p:blipFill>
        <p:spPr>
          <a:xfrm>
            <a:off x="1124984" y="404664"/>
            <a:ext cx="7261824" cy="4896544"/>
          </a:xfrm>
          <a:prstGeom prst="rect">
            <a:avLst/>
          </a:prstGeom>
        </p:spPr>
      </p:pic>
    </p:spTree>
    <p:extLst>
      <p:ext uri="{BB962C8B-B14F-4D97-AF65-F5344CB8AC3E}">
        <p14:creationId xmlns:p14="http://schemas.microsoft.com/office/powerpoint/2010/main" val="160067903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FA147D3E-029E-0539-3853-B1CF530D0A07}"/>
              </a:ext>
            </a:extLst>
          </p:cNvPr>
          <p:cNvPicPr>
            <a:picLocks noGrp="1" noChangeAspect="1"/>
          </p:cNvPicPr>
          <p:nvPr>
            <p:ph idx="1"/>
          </p:nvPr>
        </p:nvPicPr>
        <p:blipFill>
          <a:blip r:embed="rId2"/>
          <a:stretch>
            <a:fillRect/>
          </a:stretch>
        </p:blipFill>
        <p:spPr>
          <a:xfrm>
            <a:off x="1130017" y="764704"/>
            <a:ext cx="6554785" cy="4248472"/>
          </a:xfrm>
          <a:prstGeom prst="rect">
            <a:avLst/>
          </a:prstGeom>
        </p:spPr>
      </p:pic>
      <p:sp>
        <p:nvSpPr>
          <p:cNvPr id="5" name="TextBox 4">
            <a:extLst>
              <a:ext uri="{FF2B5EF4-FFF2-40B4-BE49-F238E27FC236}">
                <a16:creationId xmlns="" xmlns:a16="http://schemas.microsoft.com/office/drawing/2014/main" id="{1C409F06-016B-7306-5C8E-F01DCA2F1032}"/>
              </a:ext>
            </a:extLst>
          </p:cNvPr>
          <p:cNvSpPr txBox="1"/>
          <p:nvPr/>
        </p:nvSpPr>
        <p:spPr>
          <a:xfrm>
            <a:off x="2555776" y="5517232"/>
            <a:ext cx="3511474" cy="369332"/>
          </a:xfrm>
          <a:prstGeom prst="rect">
            <a:avLst/>
          </a:prstGeom>
          <a:noFill/>
        </p:spPr>
        <p:txBody>
          <a:bodyPr wrap="none" rtlCol="0">
            <a:spAutoFit/>
          </a:bodyPr>
          <a:lstStyle/>
          <a:p>
            <a:r>
              <a:rPr lang="sr-Latn-RS"/>
              <a:t>Subacute infective endocarditis</a:t>
            </a:r>
          </a:p>
        </p:txBody>
      </p:sp>
    </p:spTree>
    <p:extLst>
      <p:ext uri="{BB962C8B-B14F-4D97-AF65-F5344CB8AC3E}">
        <p14:creationId xmlns:p14="http://schemas.microsoft.com/office/powerpoint/2010/main" val="34253707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b="1">
                <a:solidFill>
                  <a:srgbClr val="FF0000"/>
                </a:solidFill>
              </a:rPr>
              <a:t>Com</a:t>
            </a:r>
            <a:r>
              <a:rPr lang="en-US" b="1">
                <a:solidFill>
                  <a:srgbClr val="FF0000"/>
                </a:solidFill>
              </a:rPr>
              <a:t>plex defects</a:t>
            </a:r>
            <a:endParaRPr lang="sr-Cyrl-CS" b="1">
              <a:solidFill>
                <a:srgbClr val="FF0000"/>
              </a:solidFill>
            </a:endParaRPr>
          </a:p>
        </p:txBody>
      </p:sp>
      <p:sp>
        <p:nvSpPr>
          <p:cNvPr id="3" name="Content Placeholder 2"/>
          <p:cNvSpPr>
            <a:spLocks noGrp="1"/>
          </p:cNvSpPr>
          <p:nvPr>
            <p:ph idx="1"/>
          </p:nvPr>
        </p:nvSpPr>
        <p:spPr>
          <a:xfrm>
            <a:off x="467544" y="1935922"/>
            <a:ext cx="8136904" cy="4085366"/>
          </a:xfrm>
        </p:spPr>
        <p:txBody>
          <a:bodyPr>
            <a:normAutofit fontScale="92500" lnSpcReduction="20000"/>
          </a:bodyPr>
          <a:lstStyle/>
          <a:p>
            <a:r>
              <a:rPr lang="en-US" sz="3600">
                <a:latin typeface="Arial" panose="020B0604020202020204" pitchFamily="34" charset="0"/>
                <a:cs typeface="Arial" panose="020B0604020202020204" pitchFamily="34" charset="0"/>
              </a:rPr>
              <a:t>There are also complex, combined defects, in which there is obstruction or atresia with abnormal communications. </a:t>
            </a:r>
          </a:p>
          <a:p>
            <a:r>
              <a:rPr lang="en-US" sz="3600">
                <a:latin typeface="Arial" panose="020B0604020202020204" pitchFamily="34" charset="0"/>
                <a:cs typeface="Arial" panose="020B0604020202020204" pitchFamily="34" charset="0"/>
              </a:rPr>
              <a:t>With atresia of the </a:t>
            </a:r>
            <a:r>
              <a:rPr lang="sr-Latn-RS" sz="3600">
                <a:latin typeface="Arial" panose="020B0604020202020204" pitchFamily="34" charset="0"/>
                <a:cs typeface="Arial" panose="020B0604020202020204" pitchFamily="34" charset="0"/>
              </a:rPr>
              <a:t>main</a:t>
            </a:r>
            <a:r>
              <a:rPr lang="en-US" sz="3600">
                <a:latin typeface="Arial" panose="020B0604020202020204" pitchFamily="34" charset="0"/>
                <a:cs typeface="Arial" panose="020B0604020202020204" pitchFamily="34" charset="0"/>
              </a:rPr>
              <a:t> openings</a:t>
            </a:r>
            <a:r>
              <a:rPr lang="sr-Latn-RS" sz="3600">
                <a:latin typeface="Arial" panose="020B0604020202020204" pitchFamily="34" charset="0"/>
                <a:cs typeface="Arial" panose="020B0604020202020204" pitchFamily="34" charset="0"/>
              </a:rPr>
              <a:t> of the heart</a:t>
            </a:r>
            <a:r>
              <a:rPr lang="en-US" sz="3600">
                <a:latin typeface="Arial" panose="020B0604020202020204" pitchFamily="34" charset="0"/>
                <a:cs typeface="Arial" panose="020B0604020202020204" pitchFamily="34" charset="0"/>
              </a:rPr>
              <a:t>, life is possible only with the existence of</a:t>
            </a:r>
            <a:r>
              <a:rPr lang="sr-Latn-RS" sz="3600">
                <a:latin typeface="Arial" panose="020B0604020202020204" pitchFamily="34" charset="0"/>
                <a:cs typeface="Arial" panose="020B0604020202020204" pitchFamily="34" charset="0"/>
              </a:rPr>
              <a:t> some</a:t>
            </a:r>
            <a:r>
              <a:rPr lang="en-US" sz="3600">
                <a:latin typeface="Arial" panose="020B0604020202020204" pitchFamily="34" charset="0"/>
                <a:cs typeface="Arial" panose="020B0604020202020204" pitchFamily="34" charset="0"/>
              </a:rPr>
              <a:t> a</a:t>
            </a:r>
            <a:r>
              <a:rPr lang="sr-Latn-RS" sz="3600">
                <a:latin typeface="Arial" panose="020B0604020202020204" pitchFamily="34" charset="0"/>
                <a:cs typeface="Arial" panose="020B0604020202020204" pitchFamily="34" charset="0"/>
              </a:rPr>
              <a:t>bnormal </a:t>
            </a:r>
            <a:r>
              <a:rPr lang="en-US" sz="3600">
                <a:latin typeface="Arial" panose="020B0604020202020204" pitchFamily="34" charset="0"/>
                <a:cs typeface="Arial" panose="020B0604020202020204" pitchFamily="34" charset="0"/>
              </a:rPr>
              <a:t>communication</a:t>
            </a:r>
            <a:r>
              <a:rPr lang="en-GB" sz="3600">
                <a:latin typeface="Arial" panose="020B0604020202020204" pitchFamily="34" charset="0"/>
                <a:cs typeface="Arial" panose="020B0604020202020204" pitchFamily="34" charset="0"/>
              </a:rPr>
              <a:t>. </a:t>
            </a:r>
            <a:endParaRPr lang="sr-Cyrl-CS" sz="3600">
              <a:latin typeface="Arial" panose="020B0604020202020204" pitchFamily="34" charset="0"/>
              <a:cs typeface="Arial" panose="020B0604020202020204" pitchFamily="34" charset="0"/>
            </a:endParaRPr>
          </a:p>
          <a:p>
            <a:endParaRPr lang="sr-Cyrl-C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14290"/>
            <a:ext cx="8229600" cy="1143000"/>
          </a:xfrm>
        </p:spPr>
        <p:txBody>
          <a:bodyPr/>
          <a:lstStyle/>
          <a:p>
            <a:r>
              <a:rPr lang="en-GB" b="1">
                <a:solidFill>
                  <a:srgbClr val="FFC000"/>
                </a:solidFill>
              </a:rPr>
              <a:t>Histolo</a:t>
            </a:r>
            <a:r>
              <a:rPr lang="sr-Latn-RS" b="1">
                <a:solidFill>
                  <a:srgbClr val="FFC000"/>
                </a:solidFill>
              </a:rPr>
              <a:t>gy</a:t>
            </a:r>
            <a:endParaRPr lang="sr-Cyrl-CS">
              <a:solidFill>
                <a:srgbClr val="FFC000"/>
              </a:solidFill>
            </a:endParaRPr>
          </a:p>
        </p:txBody>
      </p:sp>
      <p:sp>
        <p:nvSpPr>
          <p:cNvPr id="3" name="Content Placeholder 2"/>
          <p:cNvSpPr>
            <a:spLocks noGrp="1"/>
          </p:cNvSpPr>
          <p:nvPr>
            <p:ph idx="1"/>
          </p:nvPr>
        </p:nvSpPr>
        <p:spPr/>
        <p:txBody>
          <a:bodyPr>
            <a:normAutofit fontScale="92500" lnSpcReduction="10000"/>
          </a:bodyPr>
          <a:lstStyle/>
          <a:p>
            <a:r>
              <a:rPr lang="en-US" sz="3600">
                <a:latin typeface="Arial" panose="020B0604020202020204" pitchFamily="34" charset="0"/>
                <a:cs typeface="Arial" panose="020B0604020202020204" pitchFamily="34" charset="0"/>
              </a:rPr>
              <a:t>The changes are not specific.</a:t>
            </a:r>
          </a:p>
          <a:p>
            <a:r>
              <a:rPr lang="en-US" sz="3600">
                <a:latin typeface="Arial" panose="020B0604020202020204" pitchFamily="34" charset="0"/>
                <a:cs typeface="Arial" panose="020B0604020202020204" pitchFamily="34" charset="0"/>
              </a:rPr>
              <a:t>Vegetations consist of interlaced masses of fibrin, blood cells, platelets and colonies of microorganisms lining ulcerated or perforated valves </a:t>
            </a:r>
            <a:r>
              <a:rPr lang="en-US" sz="3600" b="1">
                <a:solidFill>
                  <a:srgbClr val="FFFF00"/>
                </a:solidFill>
                <a:latin typeface="Arial" panose="020B0604020202020204" pitchFamily="34" charset="0"/>
                <a:cs typeface="Arial" panose="020B0604020202020204" pitchFamily="34" charset="0"/>
              </a:rPr>
              <a:t>(endocarditis ulcerosa).</a:t>
            </a:r>
            <a:endParaRPr lang="sr-Cyrl-CS" sz="3600" b="1">
              <a:solidFill>
                <a:srgbClr val="FFFF00"/>
              </a:solidFill>
              <a:latin typeface="Arial" panose="020B0604020202020204" pitchFamily="34" charset="0"/>
              <a:cs typeface="Arial" panose="020B0604020202020204"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500034" y="857232"/>
            <a:ext cx="7803058" cy="4500594"/>
          </a:xfrm>
          <a:prstGeom prst="rect">
            <a:avLst/>
          </a:prstGeom>
          <a:noFill/>
          <a:ln w="9525">
            <a:noFill/>
            <a:miter lim="800000"/>
            <a:headEnd/>
            <a:tailEnd/>
          </a:ln>
          <a:effec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orisnik\Patologija-slike\scan0024.jpg"/>
          <p:cNvPicPr>
            <a:picLocks noChangeAspect="1" noChangeArrowheads="1"/>
          </p:cNvPicPr>
          <p:nvPr/>
        </p:nvPicPr>
        <p:blipFill>
          <a:blip r:embed="rId2"/>
          <a:srcRect/>
          <a:stretch>
            <a:fillRect/>
          </a:stretch>
        </p:blipFill>
        <p:spPr bwMode="auto">
          <a:xfrm>
            <a:off x="357158" y="1500174"/>
            <a:ext cx="8358246" cy="3751905"/>
          </a:xfrm>
          <a:prstGeom prst="rect">
            <a:avLst/>
          </a:prstGeom>
          <a:noFill/>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16ACC478-391B-ED75-CE59-0A219131AAC7}"/>
              </a:ext>
            </a:extLst>
          </p:cNvPr>
          <p:cNvPicPr>
            <a:picLocks noChangeAspect="1"/>
          </p:cNvPicPr>
          <p:nvPr/>
        </p:nvPicPr>
        <p:blipFill>
          <a:blip r:embed="rId2"/>
          <a:stretch>
            <a:fillRect/>
          </a:stretch>
        </p:blipFill>
        <p:spPr>
          <a:xfrm>
            <a:off x="1115616" y="292062"/>
            <a:ext cx="6840760" cy="4977968"/>
          </a:xfrm>
          <a:prstGeom prst="rect">
            <a:avLst/>
          </a:prstGeom>
        </p:spPr>
      </p:pic>
      <p:sp>
        <p:nvSpPr>
          <p:cNvPr id="4" name="TextBox 3">
            <a:extLst>
              <a:ext uri="{FF2B5EF4-FFF2-40B4-BE49-F238E27FC236}">
                <a16:creationId xmlns="" xmlns:a16="http://schemas.microsoft.com/office/drawing/2014/main" id="{7E032F17-A65D-3613-AB20-85EBBA0A0BD6}"/>
              </a:ext>
            </a:extLst>
          </p:cNvPr>
          <p:cNvSpPr txBox="1"/>
          <p:nvPr/>
        </p:nvSpPr>
        <p:spPr>
          <a:xfrm>
            <a:off x="466825" y="5373216"/>
            <a:ext cx="8352928" cy="1200329"/>
          </a:xfrm>
          <a:prstGeom prst="rect">
            <a:avLst/>
          </a:prstGeom>
          <a:noFill/>
        </p:spPr>
        <p:txBody>
          <a:bodyPr wrap="square">
            <a:spAutoFit/>
          </a:bodyPr>
          <a:lstStyle/>
          <a:p>
            <a:r>
              <a:rPr lang="sr-Latn-RS">
                <a:latin typeface="Arial" panose="020B0604020202020204" pitchFamily="34" charset="0"/>
                <a:cs typeface="Arial" panose="020B0604020202020204" pitchFamily="34" charset="0"/>
              </a:rPr>
              <a:t>Infective endocarditis involving the aortic valve in a 82 y/o male. The patient presented with acute onset of fever, chills, fatigue, and dyspnea. Blood cultures were positive for staphylococcus aureus. This low power image of a vegetation shows numerous bacterial colonies and neutrophils enmeshed in fibrin</a:t>
            </a:r>
          </a:p>
        </p:txBody>
      </p:sp>
    </p:spTree>
    <p:extLst>
      <p:ext uri="{BB962C8B-B14F-4D97-AF65-F5344CB8AC3E}">
        <p14:creationId xmlns:p14="http://schemas.microsoft.com/office/powerpoint/2010/main" val="262002475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b="1">
                <a:solidFill>
                  <a:srgbClr val="FFC000"/>
                </a:solidFill>
              </a:rPr>
              <a:t>c</a:t>
            </a:r>
            <a:r>
              <a:rPr lang="en-GB" b="1">
                <a:solidFill>
                  <a:srgbClr val="FFC000"/>
                </a:solidFill>
              </a:rPr>
              <a:t>ompli</a:t>
            </a:r>
            <a:r>
              <a:rPr lang="sr-Latn-RS" b="1">
                <a:solidFill>
                  <a:srgbClr val="FFC000"/>
                </a:solidFill>
              </a:rPr>
              <a:t>cations</a:t>
            </a:r>
            <a:r>
              <a:rPr lang="en-GB" b="1">
                <a:solidFill>
                  <a:srgbClr val="FFC000"/>
                </a:solidFill>
              </a:rPr>
              <a:t> </a:t>
            </a:r>
            <a:endParaRPr lang="sr-Cyrl-CS">
              <a:solidFill>
                <a:srgbClr val="FFC000"/>
              </a:solidFill>
            </a:endParaRPr>
          </a:p>
        </p:txBody>
      </p:sp>
      <p:sp>
        <p:nvSpPr>
          <p:cNvPr id="3" name="Content Placeholder 2"/>
          <p:cNvSpPr>
            <a:spLocks noGrp="1"/>
          </p:cNvSpPr>
          <p:nvPr>
            <p:ph idx="1"/>
          </p:nvPr>
        </p:nvSpPr>
        <p:spPr/>
        <p:txBody>
          <a:bodyPr>
            <a:normAutofit fontScale="85000" lnSpcReduction="20000"/>
          </a:bodyPr>
          <a:lstStyle/>
          <a:p>
            <a:r>
              <a:rPr lang="en-GB" sz="3600">
                <a:latin typeface="Arial" panose="020B0604020202020204" pitchFamily="34" charset="0"/>
                <a:cs typeface="Arial" panose="020B0604020202020204" pitchFamily="34" charset="0"/>
              </a:rPr>
              <a:t>valvular erosions and perforations</a:t>
            </a:r>
          </a:p>
          <a:p>
            <a:r>
              <a:rPr lang="en-GB" sz="3600">
                <a:latin typeface="Arial" panose="020B0604020202020204" pitchFamily="34" charset="0"/>
                <a:cs typeface="Arial" panose="020B0604020202020204" pitchFamily="34" charset="0"/>
              </a:rPr>
              <a:t>chordal rupture</a:t>
            </a:r>
          </a:p>
          <a:p>
            <a:r>
              <a:rPr lang="en-GB" sz="3600">
                <a:latin typeface="Arial" panose="020B0604020202020204" pitchFamily="34" charset="0"/>
                <a:cs typeface="Arial" panose="020B0604020202020204" pitchFamily="34" charset="0"/>
              </a:rPr>
              <a:t>purulent pericarditis</a:t>
            </a:r>
          </a:p>
          <a:p>
            <a:r>
              <a:rPr lang="en-GB" sz="3600">
                <a:latin typeface="Arial" panose="020B0604020202020204" pitchFamily="34" charset="0"/>
                <a:cs typeface="Arial" panose="020B0604020202020204" pitchFamily="34" charset="0"/>
              </a:rPr>
              <a:t>focal and diffuse glomerulonephritis</a:t>
            </a:r>
          </a:p>
          <a:p>
            <a:r>
              <a:rPr lang="en-GB" sz="3600">
                <a:latin typeface="Arial" panose="020B0604020202020204" pitchFamily="34" charset="0"/>
                <a:cs typeface="Arial" panose="020B0604020202020204" pitchFamily="34" charset="0"/>
              </a:rPr>
              <a:t>abscesses of kidneys and other organs</a:t>
            </a:r>
          </a:p>
          <a:p>
            <a:r>
              <a:rPr lang="en-GB" sz="3600">
                <a:latin typeface="Arial" panose="020B0604020202020204" pitchFamily="34" charset="0"/>
                <a:cs typeface="Arial" panose="020B0604020202020204" pitchFamily="34" charset="0"/>
              </a:rPr>
              <a:t>embolism</a:t>
            </a:r>
            <a:endParaRPr lang="sr-Cyrl-CS" sz="3600">
              <a:latin typeface="Arial" panose="020B0604020202020204" pitchFamily="34" charset="0"/>
              <a:cs typeface="Arial" panose="020B0604020202020204" pitchFamily="34"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a:solidFill>
                  <a:srgbClr val="FFC000"/>
                </a:solidFill>
              </a:rPr>
              <a:t>Progno</a:t>
            </a:r>
            <a:r>
              <a:rPr lang="sr-Latn-RS" b="1">
                <a:solidFill>
                  <a:srgbClr val="FFC000"/>
                </a:solidFill>
              </a:rPr>
              <a:t>sis</a:t>
            </a:r>
            <a:endParaRPr lang="sr-Cyrl-CS">
              <a:solidFill>
                <a:srgbClr val="FFC000"/>
              </a:solidFill>
            </a:endParaRPr>
          </a:p>
        </p:txBody>
      </p:sp>
      <p:sp>
        <p:nvSpPr>
          <p:cNvPr id="3" name="Content Placeholder 2"/>
          <p:cNvSpPr>
            <a:spLocks noGrp="1"/>
          </p:cNvSpPr>
          <p:nvPr>
            <p:ph idx="1"/>
          </p:nvPr>
        </p:nvSpPr>
        <p:spPr/>
        <p:txBody>
          <a:bodyPr>
            <a:normAutofit/>
          </a:bodyPr>
          <a:lstStyle/>
          <a:p>
            <a:pPr>
              <a:buNone/>
            </a:pPr>
            <a:r>
              <a:rPr lang="sr-Latn-RS" sz="3600">
                <a:latin typeface="Arial" panose="020B0604020202020204" pitchFamily="34" charset="0"/>
                <a:cs typeface="Arial" panose="020B0604020202020204" pitchFamily="34" charset="0"/>
              </a:rPr>
              <a:t>D</a:t>
            </a:r>
            <a:r>
              <a:rPr lang="en-US" sz="3600">
                <a:latin typeface="Arial" panose="020B0604020202020204" pitchFamily="34" charset="0"/>
                <a:cs typeface="Arial" panose="020B0604020202020204" pitchFamily="34" charset="0"/>
              </a:rPr>
              <a:t>epends on</a:t>
            </a:r>
            <a:r>
              <a:rPr lang="sr-Latn-RS" sz="3600">
                <a:latin typeface="Arial" panose="020B0604020202020204" pitchFamily="34" charset="0"/>
                <a:cs typeface="Arial" panose="020B0604020202020204" pitchFamily="34" charset="0"/>
              </a:rPr>
              <a:t>:</a:t>
            </a:r>
          </a:p>
          <a:p>
            <a:pPr lvl="1"/>
            <a:r>
              <a:rPr lang="sr-Latn-RS" sz="3000">
                <a:latin typeface="Arial" panose="020B0604020202020204" pitchFamily="34" charset="0"/>
                <a:cs typeface="Arial" panose="020B0604020202020204" pitchFamily="34" charset="0"/>
              </a:rPr>
              <a:t>Time between disease onset and </a:t>
            </a:r>
            <a:r>
              <a:rPr lang="en-US" sz="3000">
                <a:latin typeface="Arial" panose="020B0604020202020204" pitchFamily="34" charset="0"/>
                <a:cs typeface="Arial" panose="020B0604020202020204" pitchFamily="34" charset="0"/>
              </a:rPr>
              <a:t>diagnosi</a:t>
            </a:r>
            <a:r>
              <a:rPr lang="sr-Latn-RS" sz="3000">
                <a:latin typeface="Arial" panose="020B0604020202020204" pitchFamily="34" charset="0"/>
                <a:cs typeface="Arial" panose="020B0604020202020204" pitchFamily="34" charset="0"/>
              </a:rPr>
              <a:t>s</a:t>
            </a:r>
          </a:p>
          <a:p>
            <a:pPr lvl="1"/>
            <a:r>
              <a:rPr lang="en-US" sz="3000">
                <a:latin typeface="Arial" panose="020B0604020202020204" pitchFamily="34" charset="0"/>
                <a:cs typeface="Arial" panose="020B0604020202020204" pitchFamily="34" charset="0"/>
              </a:rPr>
              <a:t>virulence of microorganisms</a:t>
            </a:r>
            <a:endParaRPr lang="sr-Latn-RS" sz="3000">
              <a:latin typeface="Arial" panose="020B0604020202020204" pitchFamily="34" charset="0"/>
              <a:cs typeface="Arial" panose="020B0604020202020204" pitchFamily="34" charset="0"/>
            </a:endParaRPr>
          </a:p>
          <a:p>
            <a:pPr lvl="1"/>
            <a:r>
              <a:rPr lang="en-US" sz="3000">
                <a:latin typeface="Arial" panose="020B0604020202020204" pitchFamily="34" charset="0"/>
                <a:cs typeface="Arial" panose="020B0604020202020204" pitchFamily="34" charset="0"/>
              </a:rPr>
              <a:t>sensitivity to treatment.</a:t>
            </a:r>
            <a:endParaRPr lang="sr-Cyrl-CS">
              <a:latin typeface="Arial" panose="020B0604020202020204" pitchFamily="34" charset="0"/>
              <a:cs typeface="Arial" panose="020B0604020202020204"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CS" sz="3600" b="1">
                <a:solidFill>
                  <a:srgbClr val="FF0000"/>
                </a:solidFill>
                <a:latin typeface="YU C Times" pitchFamily="18" charset="0"/>
              </a:rPr>
              <a:t/>
            </a:r>
            <a:br>
              <a:rPr lang="sr-Cyrl-CS" sz="3600" b="1">
                <a:solidFill>
                  <a:srgbClr val="FF0000"/>
                </a:solidFill>
                <a:latin typeface="YU C Times" pitchFamily="18" charset="0"/>
              </a:rPr>
            </a:br>
            <a:r>
              <a:rPr lang="sr-Cyrl-CS" sz="3600" b="1">
                <a:solidFill>
                  <a:srgbClr val="FF0000"/>
                </a:solidFill>
                <a:latin typeface="YU C Times" pitchFamily="18" charset="0"/>
              </a:rPr>
              <a:t/>
            </a:r>
            <a:br>
              <a:rPr lang="sr-Cyrl-CS" sz="3600" b="1">
                <a:solidFill>
                  <a:srgbClr val="FF0000"/>
                </a:solidFill>
                <a:latin typeface="YU C Times" pitchFamily="18" charset="0"/>
              </a:rPr>
            </a:br>
            <a:r>
              <a:rPr lang="sr-Cyrl-CS"/>
              <a:t/>
            </a:r>
            <a:br>
              <a:rPr lang="sr-Cyrl-CS"/>
            </a:br>
            <a:endParaRPr lang="sr-Cyrl-CS"/>
          </a:p>
        </p:txBody>
      </p:sp>
      <p:sp>
        <p:nvSpPr>
          <p:cNvPr id="3" name="Content Placeholder 2"/>
          <p:cNvSpPr>
            <a:spLocks noGrp="1"/>
          </p:cNvSpPr>
          <p:nvPr>
            <p:ph idx="1"/>
          </p:nvPr>
        </p:nvSpPr>
        <p:spPr>
          <a:xfrm>
            <a:off x="285720" y="500042"/>
            <a:ext cx="8501122" cy="5824558"/>
          </a:xfrm>
        </p:spPr>
        <p:txBody>
          <a:bodyPr>
            <a:normAutofit fontScale="92500" lnSpcReduction="20000"/>
          </a:bodyPr>
          <a:lstStyle/>
          <a:p>
            <a:pPr>
              <a:buNone/>
            </a:pPr>
            <a:r>
              <a:rPr lang="sr-Latn-CS" sz="3200" b="1">
                <a:solidFill>
                  <a:srgbClr val="FF0000"/>
                </a:solidFill>
                <a:latin typeface="+mj-lt"/>
              </a:rPr>
              <a:t>Non-bacterial thrombotic endocarditis (endocarditis marantica)</a:t>
            </a:r>
            <a:endParaRPr lang="sr-Cyrl-CS">
              <a:latin typeface="YU C Times" pitchFamily="18" charset="0"/>
            </a:endParaRPr>
          </a:p>
          <a:p>
            <a:r>
              <a:rPr lang="en-US" sz="3200">
                <a:latin typeface="Arial" panose="020B0604020202020204" pitchFamily="34" charset="0"/>
                <a:cs typeface="Arial" panose="020B0604020202020204" pitchFamily="34" charset="0"/>
              </a:rPr>
              <a:t>It is characterized by the accumulation of fibrin and other blood elements on the valves of both sides of the heart</a:t>
            </a:r>
          </a:p>
          <a:p>
            <a:r>
              <a:rPr lang="en-US" sz="3200">
                <a:latin typeface="Arial" panose="020B0604020202020204" pitchFamily="34" charset="0"/>
                <a:cs typeface="Arial" panose="020B0604020202020204" pitchFamily="34" charset="0"/>
              </a:rPr>
              <a:t>Unlike the infectious one, the vegetations are sterile, not associated with previous changes on the valves and usually small (1-5 mm).</a:t>
            </a:r>
          </a:p>
          <a:p>
            <a:r>
              <a:rPr lang="en-US" sz="3200">
                <a:latin typeface="Arial" panose="020B0604020202020204" pitchFamily="34" charset="0"/>
                <a:cs typeface="Arial" panose="020B0604020202020204" pitchFamily="34" charset="0"/>
              </a:rPr>
              <a:t>Vegetations are loosely attached to the valve at its line of closure and resemble those in rheumatic endocarditis.</a:t>
            </a:r>
            <a:endParaRPr lang="sr-Cyrl-CS">
              <a:latin typeface="Arial" panose="020B0604020202020204" pitchFamily="34" charset="0"/>
              <a:cs typeface="Arial" panose="020B0604020202020204" pitchFamily="34"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 xmlns:a16="http://schemas.microsoft.com/office/drawing/2014/main" id="{E700C004-F542-BE8D-3BBC-645C012163C2}"/>
              </a:ext>
            </a:extLst>
          </p:cNvPr>
          <p:cNvPicPr>
            <a:picLocks noGrp="1" noChangeAspect="1"/>
          </p:cNvPicPr>
          <p:nvPr>
            <p:ph idx="1"/>
          </p:nvPr>
        </p:nvPicPr>
        <p:blipFill>
          <a:blip r:embed="rId2"/>
          <a:stretch>
            <a:fillRect/>
          </a:stretch>
        </p:blipFill>
        <p:spPr>
          <a:xfrm>
            <a:off x="1619672" y="548680"/>
            <a:ext cx="6096108" cy="4835931"/>
          </a:xfrm>
          <a:prstGeom prst="rect">
            <a:avLst/>
          </a:prstGeom>
        </p:spPr>
      </p:pic>
      <p:sp>
        <p:nvSpPr>
          <p:cNvPr id="9" name="TextBox 8">
            <a:extLst>
              <a:ext uri="{FF2B5EF4-FFF2-40B4-BE49-F238E27FC236}">
                <a16:creationId xmlns="" xmlns:a16="http://schemas.microsoft.com/office/drawing/2014/main" id="{D2B1111C-A02C-FE1A-B844-5AD7E33AA225}"/>
              </a:ext>
            </a:extLst>
          </p:cNvPr>
          <p:cNvSpPr txBox="1"/>
          <p:nvPr/>
        </p:nvSpPr>
        <p:spPr>
          <a:xfrm>
            <a:off x="2051720" y="5661248"/>
            <a:ext cx="4572000" cy="369332"/>
          </a:xfrm>
          <a:prstGeom prst="rect">
            <a:avLst/>
          </a:prstGeom>
          <a:noFill/>
        </p:spPr>
        <p:txBody>
          <a:bodyPr wrap="square">
            <a:spAutoFit/>
          </a:bodyPr>
          <a:lstStyle/>
          <a:p>
            <a:r>
              <a:rPr lang="sr-Latn-RS"/>
              <a:t>Non-bacterial thrombotic endocarditis</a:t>
            </a:r>
          </a:p>
        </p:txBody>
      </p:sp>
    </p:spTree>
    <p:extLst>
      <p:ext uri="{BB962C8B-B14F-4D97-AF65-F5344CB8AC3E}">
        <p14:creationId xmlns:p14="http://schemas.microsoft.com/office/powerpoint/2010/main" val="276433590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1F3FF992-6595-CE9A-EE2A-F9042B8E5586}"/>
              </a:ext>
            </a:extLst>
          </p:cNvPr>
          <p:cNvPicPr>
            <a:picLocks noGrp="1" noChangeAspect="1"/>
          </p:cNvPicPr>
          <p:nvPr>
            <p:ph idx="1"/>
          </p:nvPr>
        </p:nvPicPr>
        <p:blipFill>
          <a:blip r:embed="rId2"/>
          <a:stretch>
            <a:fillRect/>
          </a:stretch>
        </p:blipFill>
        <p:spPr>
          <a:xfrm>
            <a:off x="1370798" y="1028098"/>
            <a:ext cx="6402404" cy="4801803"/>
          </a:xfrm>
          <a:prstGeom prst="rect">
            <a:avLst/>
          </a:prstGeom>
        </p:spPr>
      </p:pic>
    </p:spTree>
    <p:extLst>
      <p:ext uri="{BB962C8B-B14F-4D97-AF65-F5344CB8AC3E}">
        <p14:creationId xmlns:p14="http://schemas.microsoft.com/office/powerpoint/2010/main" val="275205335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8229600" cy="766438"/>
          </a:xfrm>
        </p:spPr>
        <p:txBody>
          <a:bodyPr>
            <a:normAutofit/>
          </a:bodyPr>
          <a:lstStyle/>
          <a:p>
            <a:r>
              <a:rPr lang="en-GB" b="1">
                <a:solidFill>
                  <a:srgbClr val="FFC000"/>
                </a:solidFill>
              </a:rPr>
              <a:t>NBTE</a:t>
            </a:r>
            <a:r>
              <a:rPr lang="en-GB">
                <a:solidFill>
                  <a:srgbClr val="FFC000"/>
                </a:solidFill>
                <a:latin typeface="YU C Times" pitchFamily="18" charset="0"/>
              </a:rPr>
              <a:t> </a:t>
            </a:r>
            <a:endParaRPr lang="sr-Cyrl-CS">
              <a:solidFill>
                <a:srgbClr val="FFC000"/>
              </a:solidFill>
            </a:endParaRPr>
          </a:p>
        </p:txBody>
      </p:sp>
      <p:sp>
        <p:nvSpPr>
          <p:cNvPr id="3" name="Content Placeholder 2"/>
          <p:cNvSpPr>
            <a:spLocks noGrp="1"/>
          </p:cNvSpPr>
          <p:nvPr>
            <p:ph idx="1"/>
          </p:nvPr>
        </p:nvSpPr>
        <p:spPr>
          <a:xfrm>
            <a:off x="457200" y="1052736"/>
            <a:ext cx="8229600" cy="5616624"/>
          </a:xfrm>
        </p:spPr>
        <p:txBody>
          <a:bodyPr>
            <a:normAutofit fontScale="92500" lnSpcReduction="10000"/>
          </a:bodyPr>
          <a:lstStyle/>
          <a:p>
            <a:r>
              <a:rPr lang="en-US" sz="2800">
                <a:latin typeface="Arial" panose="020B0604020202020204" pitchFamily="34" charset="0"/>
                <a:cs typeface="Arial" panose="020B0604020202020204" pitchFamily="34" charset="0"/>
              </a:rPr>
              <a:t>Vegetation is thought to be a reflection of hypercoagulable states, usually caused by metastatic cancer, renal failure, and chronic sepsis.</a:t>
            </a:r>
          </a:p>
          <a:p>
            <a:r>
              <a:rPr lang="en-US" sz="2800">
                <a:latin typeface="Arial" panose="020B0604020202020204" pitchFamily="34" charset="0"/>
                <a:cs typeface="Arial" panose="020B0604020202020204" pitchFamily="34" charset="0"/>
              </a:rPr>
              <a:t>Therefore, NBTE often occurs with thrombosis and pulmonary embolism.</a:t>
            </a:r>
          </a:p>
          <a:p>
            <a:r>
              <a:rPr lang="en-US" sz="2800">
                <a:latin typeface="Arial" panose="020B0604020202020204" pitchFamily="34" charset="0"/>
                <a:cs typeface="Arial" panose="020B0604020202020204" pitchFamily="34" charset="0"/>
              </a:rPr>
              <a:t>Endocardial trauma during catheterization can lead to endocarditis, which in this case is not related to marasmus.</a:t>
            </a:r>
          </a:p>
          <a:p>
            <a:r>
              <a:rPr lang="en-US" sz="2800">
                <a:latin typeface="Arial" panose="020B0604020202020204" pitchFamily="34" charset="0"/>
                <a:cs typeface="Arial" panose="020B0604020202020204" pitchFamily="34" charset="0"/>
              </a:rPr>
              <a:t>Vegetation in NBTE can prepare the ground for the implantation of infectious microorganisms, and can also cause embolic complications</a:t>
            </a:r>
            <a:r>
              <a:rPr lang="en-US" sz="2800">
                <a:latin typeface="+mj-lt"/>
              </a:rPr>
              <a:t>.</a:t>
            </a:r>
            <a:endParaRPr lang="sr-Cyrl-C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 xmlns:a16="http://schemas.microsoft.com/office/drawing/2014/main" id="{0F73BCB0-165A-ACAD-84D1-E8D51EE56352}"/>
              </a:ext>
            </a:extLst>
          </p:cNvPr>
          <p:cNvPicPr>
            <a:picLocks noGrp="1" noChangeAspect="1"/>
          </p:cNvPicPr>
          <p:nvPr>
            <p:ph idx="1"/>
          </p:nvPr>
        </p:nvPicPr>
        <p:blipFill rotWithShape="1">
          <a:blip r:embed="rId2"/>
          <a:srcRect b="6715"/>
          <a:stretch/>
        </p:blipFill>
        <p:spPr>
          <a:xfrm>
            <a:off x="251520" y="332656"/>
            <a:ext cx="4677588" cy="6336704"/>
          </a:xfrm>
          <a:prstGeom prst="rect">
            <a:avLst/>
          </a:prstGeom>
        </p:spPr>
      </p:pic>
      <p:pic>
        <p:nvPicPr>
          <p:cNvPr id="8" name="Picture 7">
            <a:extLst>
              <a:ext uri="{FF2B5EF4-FFF2-40B4-BE49-F238E27FC236}">
                <a16:creationId xmlns="" xmlns:a16="http://schemas.microsoft.com/office/drawing/2014/main" id="{49B59F65-FD35-45C4-2B40-6CFEEB3ABA5C}"/>
              </a:ext>
            </a:extLst>
          </p:cNvPr>
          <p:cNvPicPr>
            <a:picLocks noChangeAspect="1"/>
          </p:cNvPicPr>
          <p:nvPr/>
        </p:nvPicPr>
        <p:blipFill rotWithShape="1">
          <a:blip r:embed="rId3"/>
          <a:srcRect r="6560"/>
          <a:stretch/>
        </p:blipFill>
        <p:spPr>
          <a:xfrm>
            <a:off x="5076056" y="332656"/>
            <a:ext cx="3979441" cy="4104456"/>
          </a:xfrm>
          <a:prstGeom prst="rect">
            <a:avLst/>
          </a:prstGeom>
        </p:spPr>
      </p:pic>
    </p:spTree>
    <p:extLst>
      <p:ext uri="{BB962C8B-B14F-4D97-AF65-F5344CB8AC3E}">
        <p14:creationId xmlns:p14="http://schemas.microsoft.com/office/powerpoint/2010/main" val="59095288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a:solidFill>
                  <a:srgbClr val="FF0000"/>
                </a:solidFill>
              </a:rPr>
              <a:t>Libman-Sacks endo</a:t>
            </a:r>
            <a:r>
              <a:rPr lang="sr-Latn-RS" b="1">
                <a:solidFill>
                  <a:srgbClr val="FF0000"/>
                </a:solidFill>
              </a:rPr>
              <a:t>c</a:t>
            </a:r>
            <a:r>
              <a:rPr lang="en-GB" b="1">
                <a:solidFill>
                  <a:srgbClr val="FF0000"/>
                </a:solidFill>
              </a:rPr>
              <a:t>arditis</a:t>
            </a:r>
            <a:r>
              <a:rPr lang="sr-Cyrl-CS">
                <a:solidFill>
                  <a:srgbClr val="FF0000"/>
                </a:solidFill>
              </a:rPr>
              <a:t/>
            </a:r>
            <a:br>
              <a:rPr lang="sr-Cyrl-CS">
                <a:solidFill>
                  <a:srgbClr val="FF0000"/>
                </a:solidFill>
              </a:rPr>
            </a:br>
            <a:endParaRPr lang="sr-Cyrl-CS">
              <a:solidFill>
                <a:srgbClr val="FF0000"/>
              </a:solidFill>
            </a:endParaRPr>
          </a:p>
        </p:txBody>
      </p:sp>
      <p:sp>
        <p:nvSpPr>
          <p:cNvPr id="3" name="Content Placeholder 2"/>
          <p:cNvSpPr>
            <a:spLocks noGrp="1"/>
          </p:cNvSpPr>
          <p:nvPr>
            <p:ph idx="1"/>
          </p:nvPr>
        </p:nvSpPr>
        <p:spPr>
          <a:xfrm>
            <a:off x="457200" y="1500174"/>
            <a:ext cx="8229600" cy="4824426"/>
          </a:xfrm>
        </p:spPr>
        <p:txBody>
          <a:bodyPr>
            <a:normAutofit fontScale="92500" lnSpcReduction="10000"/>
          </a:bodyPr>
          <a:lstStyle/>
          <a:p>
            <a:r>
              <a:rPr lang="en-US" sz="3600">
                <a:effectLst/>
                <a:latin typeface="Arial" panose="020B0604020202020204" pitchFamily="34" charset="0"/>
                <a:cs typeface="Arial" panose="020B0604020202020204" pitchFamily="34" charset="0"/>
              </a:rPr>
              <a:t>Follows systemic lupus erythematosus.</a:t>
            </a:r>
          </a:p>
          <a:p>
            <a:r>
              <a:rPr lang="en-US" sz="3600">
                <a:effectLst/>
                <a:latin typeface="Arial" panose="020B0604020202020204" pitchFamily="34" charset="0"/>
                <a:cs typeface="Arial" panose="020B0604020202020204" pitchFamily="34" charset="0"/>
              </a:rPr>
              <a:t>It is manifested by vegetations similar to NBTE, on the valves of all cardiac o</a:t>
            </a:r>
            <a:r>
              <a:rPr lang="sr-Latn-RS" sz="3600">
                <a:effectLst/>
                <a:latin typeface="Arial" panose="020B0604020202020204" pitchFamily="34" charset="0"/>
                <a:cs typeface="Arial" panose="020B0604020202020204" pitchFamily="34" charset="0"/>
              </a:rPr>
              <a:t>rifices</a:t>
            </a:r>
            <a:r>
              <a:rPr lang="en-US" sz="3600">
                <a:effectLst/>
                <a:latin typeface="Arial" panose="020B0604020202020204" pitchFamily="34" charset="0"/>
                <a:cs typeface="Arial" panose="020B0604020202020204" pitchFamily="34" charset="0"/>
              </a:rPr>
              <a:t>, either on the exposed or non-exposed side of the valve.</a:t>
            </a:r>
          </a:p>
          <a:p>
            <a:r>
              <a:rPr lang="en-US" sz="3600">
                <a:effectLst/>
                <a:latin typeface="Arial" panose="020B0604020202020204" pitchFamily="34" charset="0"/>
                <a:cs typeface="Arial" panose="020B0604020202020204" pitchFamily="34" charset="0"/>
              </a:rPr>
              <a:t>With a longer duration of the disease, fibrosis can occur, but rarely to the extent that it can lead to significant dysfunction.</a:t>
            </a:r>
            <a:endParaRPr lang="sr-Cyrl-CS" sz="3600">
              <a:effectLst/>
              <a:latin typeface="Arial" panose="020B0604020202020204" pitchFamily="34" charset="0"/>
              <a:cs typeface="Arial" panose="020B0604020202020204" pitchFamily="34" charset="0"/>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9FA1E400-3E63-66EA-8716-F74B2C90EBA9}"/>
              </a:ext>
            </a:extLst>
          </p:cNvPr>
          <p:cNvPicPr>
            <a:picLocks noGrp="1" noChangeAspect="1"/>
          </p:cNvPicPr>
          <p:nvPr>
            <p:ph idx="1"/>
          </p:nvPr>
        </p:nvPicPr>
        <p:blipFill>
          <a:blip r:embed="rId2"/>
          <a:stretch>
            <a:fillRect/>
          </a:stretch>
        </p:blipFill>
        <p:spPr>
          <a:xfrm>
            <a:off x="755576" y="490364"/>
            <a:ext cx="7828182" cy="5877272"/>
          </a:xfrm>
          <a:prstGeom prst="rect">
            <a:avLst/>
          </a:prstGeom>
        </p:spPr>
      </p:pic>
    </p:spTree>
    <p:extLst>
      <p:ext uri="{BB962C8B-B14F-4D97-AF65-F5344CB8AC3E}">
        <p14:creationId xmlns:p14="http://schemas.microsoft.com/office/powerpoint/2010/main" val="64061652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8229600" cy="1143000"/>
          </a:xfrm>
        </p:spPr>
        <p:txBody>
          <a:bodyPr>
            <a:noAutofit/>
          </a:bodyPr>
          <a:lstStyle/>
          <a:p>
            <a:r>
              <a:rPr lang="en-GB" sz="2800" b="1">
                <a:solidFill>
                  <a:srgbClr val="FF0000"/>
                </a:solidFill>
              </a:rPr>
              <a:t>Endocarditis parietalis fibroplastica-Löffler</a:t>
            </a:r>
            <a:r>
              <a:rPr lang="sr-Cyrl-CS" sz="2800" b="1">
                <a:solidFill>
                  <a:srgbClr val="FF0000"/>
                </a:solidFill>
              </a:rPr>
              <a:t/>
            </a:r>
            <a:br>
              <a:rPr lang="sr-Cyrl-CS" sz="2800" b="1">
                <a:solidFill>
                  <a:srgbClr val="FF0000"/>
                </a:solidFill>
              </a:rPr>
            </a:br>
            <a:endParaRPr lang="sr-Cyrl-CS" sz="2800">
              <a:solidFill>
                <a:srgbClr val="FF0000"/>
              </a:solidFill>
            </a:endParaRPr>
          </a:p>
        </p:txBody>
      </p:sp>
      <p:sp>
        <p:nvSpPr>
          <p:cNvPr id="3" name="Content Placeholder 2"/>
          <p:cNvSpPr>
            <a:spLocks noGrp="1"/>
          </p:cNvSpPr>
          <p:nvPr>
            <p:ph idx="1"/>
          </p:nvPr>
        </p:nvSpPr>
        <p:spPr>
          <a:xfrm>
            <a:off x="457200" y="1124744"/>
            <a:ext cx="8229600" cy="5400600"/>
          </a:xfrm>
        </p:spPr>
        <p:txBody>
          <a:bodyPr>
            <a:normAutofit fontScale="92500" lnSpcReduction="20000"/>
          </a:bodyPr>
          <a:lstStyle/>
          <a:p>
            <a:r>
              <a:rPr lang="en-US" sz="3200">
                <a:latin typeface="Arial" panose="020B0604020202020204" pitchFamily="34" charset="0"/>
                <a:cs typeface="Arial" panose="020B0604020202020204" pitchFamily="34" charset="0"/>
              </a:rPr>
              <a:t>The endocardium is whitish, thickened. The thickening can be so great that it leads to the narrowing of the ventricles, which most often causes disease.</a:t>
            </a:r>
          </a:p>
          <a:p>
            <a:r>
              <a:rPr lang="en-US" sz="3200">
                <a:solidFill>
                  <a:srgbClr val="FFFF00"/>
                </a:solidFill>
                <a:latin typeface="Arial" panose="020B0604020202020204" pitchFamily="34" charset="0"/>
                <a:cs typeface="Arial" panose="020B0604020202020204" pitchFamily="34" charset="0"/>
              </a:rPr>
              <a:t>Microscopically</a:t>
            </a:r>
            <a:r>
              <a:rPr lang="en-US" sz="3200">
                <a:latin typeface="Arial" panose="020B0604020202020204" pitchFamily="34" charset="0"/>
                <a:cs typeface="Arial" panose="020B0604020202020204" pitchFamily="34" charset="0"/>
              </a:rPr>
              <a:t>, the endocardium contains granulation tissue composed of various cells. Later, granulation tissue turns into fibrous tissue.</a:t>
            </a:r>
          </a:p>
          <a:p>
            <a:r>
              <a:rPr lang="en-US" sz="3200">
                <a:solidFill>
                  <a:srgbClr val="FFFF00"/>
                </a:solidFill>
                <a:latin typeface="Arial" panose="020B0604020202020204" pitchFamily="34" charset="0"/>
                <a:cs typeface="Arial" panose="020B0604020202020204" pitchFamily="34" charset="0"/>
              </a:rPr>
              <a:t>Eosinophilia</a:t>
            </a:r>
            <a:r>
              <a:rPr lang="en-US" sz="3200">
                <a:latin typeface="Arial" panose="020B0604020202020204" pitchFamily="34" charset="0"/>
                <a:cs typeface="Arial" panose="020B0604020202020204" pitchFamily="34" charset="0"/>
              </a:rPr>
              <a:t> is present in the blood, and sometimes the disease is complicated by myocarditis.</a:t>
            </a:r>
            <a:endParaRPr lang="sr-Cyrl-CS">
              <a:latin typeface="Arial" panose="020B0604020202020204" pitchFamily="34" charset="0"/>
              <a:cs typeface="Arial" panose="020B0604020202020204" pitchFamily="34"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9FFC80C6-C3B0-9301-3BFD-AD458FC59DD3}"/>
              </a:ext>
            </a:extLst>
          </p:cNvPr>
          <p:cNvPicPr>
            <a:picLocks noGrp="1" noChangeAspect="1"/>
          </p:cNvPicPr>
          <p:nvPr>
            <p:ph idx="1"/>
          </p:nvPr>
        </p:nvPicPr>
        <p:blipFill>
          <a:blip r:embed="rId2"/>
          <a:stretch>
            <a:fillRect/>
          </a:stretch>
        </p:blipFill>
        <p:spPr>
          <a:xfrm>
            <a:off x="507339" y="1052736"/>
            <a:ext cx="8129321" cy="3586465"/>
          </a:xfrm>
          <a:prstGeom prst="rect">
            <a:avLst/>
          </a:prstGeom>
        </p:spPr>
      </p:pic>
    </p:spTree>
    <p:extLst>
      <p:ext uri="{BB962C8B-B14F-4D97-AF65-F5344CB8AC3E}">
        <p14:creationId xmlns:p14="http://schemas.microsoft.com/office/powerpoint/2010/main" val="142911250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0133C25D-6C0A-A974-EBC3-B23AA292918A}"/>
              </a:ext>
            </a:extLst>
          </p:cNvPr>
          <p:cNvPicPr>
            <a:picLocks noGrp="1" noChangeAspect="1"/>
          </p:cNvPicPr>
          <p:nvPr>
            <p:ph idx="1"/>
          </p:nvPr>
        </p:nvPicPr>
        <p:blipFill>
          <a:blip r:embed="rId2"/>
          <a:stretch>
            <a:fillRect/>
          </a:stretch>
        </p:blipFill>
        <p:spPr>
          <a:xfrm>
            <a:off x="689768" y="1973163"/>
            <a:ext cx="7764463" cy="2911673"/>
          </a:xfrm>
          <a:prstGeom prst="rect">
            <a:avLst/>
          </a:prstGeom>
        </p:spPr>
      </p:pic>
    </p:spTree>
    <p:extLst>
      <p:ext uri="{BB962C8B-B14F-4D97-AF65-F5344CB8AC3E}">
        <p14:creationId xmlns:p14="http://schemas.microsoft.com/office/powerpoint/2010/main" val="115873608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143000"/>
          </a:xfrm>
        </p:spPr>
        <p:txBody>
          <a:bodyPr>
            <a:normAutofit/>
          </a:bodyPr>
          <a:lstStyle/>
          <a:p>
            <a:pPr algn="ctr"/>
            <a:r>
              <a:rPr lang="en-GB" b="1">
                <a:solidFill>
                  <a:srgbClr val="FF0000"/>
                </a:solidFill>
              </a:rPr>
              <a:t>M</a:t>
            </a:r>
            <a:r>
              <a:rPr lang="sr-Latn-RS" b="1">
                <a:solidFill>
                  <a:srgbClr val="FF0000"/>
                </a:solidFill>
              </a:rPr>
              <a:t>y</a:t>
            </a:r>
            <a:r>
              <a:rPr lang="en-GB" b="1">
                <a:solidFill>
                  <a:srgbClr val="FF0000"/>
                </a:solidFill>
              </a:rPr>
              <a:t>O</a:t>
            </a:r>
            <a:r>
              <a:rPr lang="sr-Latn-RS" b="1">
                <a:solidFill>
                  <a:srgbClr val="FF0000"/>
                </a:solidFill>
              </a:rPr>
              <a:t>c</a:t>
            </a:r>
            <a:r>
              <a:rPr lang="en-GB" b="1">
                <a:solidFill>
                  <a:srgbClr val="FF0000"/>
                </a:solidFill>
              </a:rPr>
              <a:t>ARDITIS </a:t>
            </a:r>
            <a:r>
              <a:rPr lang="sr-Cyrl-CS" b="1">
                <a:solidFill>
                  <a:srgbClr val="FF0000"/>
                </a:solidFill>
              </a:rPr>
              <a:t/>
            </a:r>
            <a:br>
              <a:rPr lang="sr-Cyrl-CS" b="1">
                <a:solidFill>
                  <a:srgbClr val="FF0000"/>
                </a:solidFill>
              </a:rPr>
            </a:br>
            <a:endParaRPr lang="sr-Cyrl-CS" b="1">
              <a:solidFill>
                <a:srgbClr val="FF0000"/>
              </a:solidFill>
            </a:endParaRPr>
          </a:p>
        </p:txBody>
      </p:sp>
      <p:sp>
        <p:nvSpPr>
          <p:cNvPr id="3" name="Content Placeholder 2"/>
          <p:cNvSpPr>
            <a:spLocks noGrp="1"/>
          </p:cNvSpPr>
          <p:nvPr>
            <p:ph idx="1"/>
          </p:nvPr>
        </p:nvSpPr>
        <p:spPr>
          <a:xfrm>
            <a:off x="251520" y="836712"/>
            <a:ext cx="8568952" cy="5616624"/>
          </a:xfrm>
        </p:spPr>
        <p:txBody>
          <a:bodyPr>
            <a:normAutofit/>
          </a:bodyPr>
          <a:lstStyle/>
          <a:p>
            <a:r>
              <a:rPr lang="en-US" sz="4000">
                <a:effectLst/>
                <a:latin typeface="Arial" panose="020B0604020202020204" pitchFamily="34" charset="0"/>
                <a:cs typeface="Arial" panose="020B0604020202020204" pitchFamily="34" charset="0"/>
              </a:rPr>
              <a:t>Myocarditis is an inflammation of the myocardium, more common in young and middle-aged people, although it can occur at any age.</a:t>
            </a:r>
          </a:p>
          <a:p>
            <a:r>
              <a:rPr lang="en-US" sz="4000">
                <a:effectLst/>
                <a:latin typeface="Arial" panose="020B0604020202020204" pitchFamily="34" charset="0"/>
                <a:cs typeface="Arial" panose="020B0604020202020204" pitchFamily="34" charset="0"/>
              </a:rPr>
              <a:t>It can cause myocardial insufficiency, fatal arrhythmias and sudden cardiac death (SCD).</a:t>
            </a:r>
            <a:endParaRPr lang="sr-Cyrl-CS" sz="3200">
              <a:effectLst/>
              <a:latin typeface="Arial" panose="020B0604020202020204" pitchFamily="34" charset="0"/>
              <a:cs typeface="Arial" panose="020B0604020202020204" pitchFamily="34"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339" y="116632"/>
            <a:ext cx="7765321" cy="1326321"/>
          </a:xfrm>
        </p:spPr>
        <p:txBody>
          <a:bodyPr>
            <a:normAutofit/>
          </a:bodyPr>
          <a:lstStyle/>
          <a:p>
            <a:r>
              <a:rPr lang="sr-Latn-RS" b="1">
                <a:solidFill>
                  <a:srgbClr val="FF0000"/>
                </a:solidFill>
              </a:rPr>
              <a:t>Causes</a:t>
            </a:r>
            <a:endParaRPr lang="sr-Cyrl-CS" b="1"/>
          </a:p>
        </p:txBody>
      </p:sp>
      <p:sp>
        <p:nvSpPr>
          <p:cNvPr id="3" name="Content Placeholder 2"/>
          <p:cNvSpPr>
            <a:spLocks noGrp="1"/>
          </p:cNvSpPr>
          <p:nvPr>
            <p:ph idx="1"/>
          </p:nvPr>
        </p:nvSpPr>
        <p:spPr>
          <a:xfrm>
            <a:off x="457200" y="1285860"/>
            <a:ext cx="8229600" cy="5038740"/>
          </a:xfrm>
        </p:spPr>
        <p:txBody>
          <a:bodyPr>
            <a:normAutofit fontScale="92500" lnSpcReduction="10000"/>
          </a:bodyPr>
          <a:lstStyle/>
          <a:p>
            <a:r>
              <a:rPr lang="sr-Latn-RS" sz="3600" b="1">
                <a:solidFill>
                  <a:srgbClr val="FFC000"/>
                </a:solidFill>
                <a:latin typeface="+mj-lt"/>
              </a:rPr>
              <a:t>Infectious:</a:t>
            </a:r>
          </a:p>
          <a:p>
            <a:pPr lvl="1"/>
            <a:r>
              <a:rPr lang="sr-Latn-RS" sz="3400" b="1">
                <a:solidFill>
                  <a:srgbClr val="FFC000"/>
                </a:solidFill>
                <a:latin typeface="Arial" panose="020B0604020202020204" pitchFamily="34" charset="0"/>
                <a:cs typeface="Arial" panose="020B0604020202020204" pitchFamily="34" charset="0"/>
              </a:rPr>
              <a:t>Viruses</a:t>
            </a:r>
          </a:p>
          <a:p>
            <a:pPr lvl="1"/>
            <a:r>
              <a:rPr lang="sr-Latn-RS" sz="3400" b="1">
                <a:solidFill>
                  <a:srgbClr val="FFC000"/>
                </a:solidFill>
                <a:latin typeface="Arial" panose="020B0604020202020204" pitchFamily="34" charset="0"/>
                <a:cs typeface="Arial" panose="020B0604020202020204" pitchFamily="34" charset="0"/>
              </a:rPr>
              <a:t>Bacteria</a:t>
            </a:r>
          </a:p>
          <a:p>
            <a:pPr lvl="1"/>
            <a:r>
              <a:rPr lang="sr-Latn-RS" sz="3400" b="1">
                <a:solidFill>
                  <a:srgbClr val="FFC000"/>
                </a:solidFill>
                <a:latin typeface="Arial" panose="020B0604020202020204" pitchFamily="34" charset="0"/>
                <a:cs typeface="Arial" panose="020B0604020202020204" pitchFamily="34" charset="0"/>
              </a:rPr>
              <a:t>Rickettsia</a:t>
            </a:r>
          </a:p>
          <a:p>
            <a:pPr lvl="1"/>
            <a:r>
              <a:rPr lang="sr-Latn-RS" sz="3400" b="1">
                <a:solidFill>
                  <a:srgbClr val="FFC000"/>
                </a:solidFill>
                <a:latin typeface="Arial" panose="020B0604020202020204" pitchFamily="34" charset="0"/>
                <a:cs typeface="Arial" panose="020B0604020202020204" pitchFamily="34" charset="0"/>
              </a:rPr>
              <a:t>Mycoplasmas</a:t>
            </a:r>
          </a:p>
          <a:p>
            <a:pPr lvl="1"/>
            <a:r>
              <a:rPr lang="sr-Latn-RS" sz="3400" b="1">
                <a:solidFill>
                  <a:srgbClr val="FFC000"/>
                </a:solidFill>
                <a:latin typeface="Arial" panose="020B0604020202020204" pitchFamily="34" charset="0"/>
                <a:cs typeface="Arial" panose="020B0604020202020204" pitchFamily="34" charset="0"/>
              </a:rPr>
              <a:t>Fungi</a:t>
            </a:r>
          </a:p>
          <a:p>
            <a:pPr lvl="1"/>
            <a:r>
              <a:rPr lang="sr-Latn-RS" sz="3400" b="1">
                <a:solidFill>
                  <a:srgbClr val="FFC000"/>
                </a:solidFill>
                <a:latin typeface="Arial" panose="020B0604020202020204" pitchFamily="34" charset="0"/>
                <a:cs typeface="Arial" panose="020B0604020202020204" pitchFamily="34" charset="0"/>
              </a:rPr>
              <a:t>Protozoa</a:t>
            </a:r>
          </a:p>
          <a:p>
            <a:pPr lvl="1"/>
            <a:r>
              <a:rPr lang="sr-Latn-RS" sz="3400" b="1">
                <a:solidFill>
                  <a:srgbClr val="FFC000"/>
                </a:solidFill>
                <a:latin typeface="Arial" panose="020B0604020202020204" pitchFamily="34" charset="0"/>
                <a:cs typeface="Arial" panose="020B0604020202020204" pitchFamily="34" charset="0"/>
              </a:rPr>
              <a:t>Parasites</a:t>
            </a:r>
            <a:endParaRPr lang="sr-Cyrl-CS" sz="3000">
              <a:latin typeface="Arial" panose="020B0604020202020204" pitchFamily="34" charset="0"/>
              <a:cs typeface="Arial" panose="020B0604020202020204" pitchFamily="34"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b="1">
                <a:solidFill>
                  <a:srgbClr val="FF0000"/>
                </a:solidFill>
              </a:rPr>
              <a:t>causes</a:t>
            </a:r>
            <a:endParaRPr lang="sr-Cyrl-CS" b="1">
              <a:solidFill>
                <a:srgbClr val="FF0000"/>
              </a:solidFill>
            </a:endParaRPr>
          </a:p>
        </p:txBody>
      </p:sp>
      <p:sp>
        <p:nvSpPr>
          <p:cNvPr id="3" name="Content Placeholder 2"/>
          <p:cNvSpPr>
            <a:spLocks noGrp="1"/>
          </p:cNvSpPr>
          <p:nvPr>
            <p:ph idx="1"/>
          </p:nvPr>
        </p:nvSpPr>
        <p:spPr/>
        <p:txBody>
          <a:bodyPr>
            <a:normAutofit fontScale="85000" lnSpcReduction="20000"/>
          </a:bodyPr>
          <a:lstStyle/>
          <a:p>
            <a:r>
              <a:rPr lang="en-GB" sz="3600">
                <a:solidFill>
                  <a:srgbClr val="FFFF00"/>
                </a:solidFill>
                <a:latin typeface="+mj-lt"/>
              </a:rPr>
              <a:t>The main causative factors are viruses</a:t>
            </a:r>
            <a:r>
              <a:rPr lang="sr-Latn-RS" sz="3600">
                <a:solidFill>
                  <a:srgbClr val="FFFF00"/>
                </a:solidFill>
                <a:latin typeface="+mj-lt"/>
              </a:rPr>
              <a:t>:</a:t>
            </a:r>
            <a:endParaRPr lang="en-GB" sz="3600">
              <a:solidFill>
                <a:srgbClr val="FFFF00"/>
              </a:solidFill>
              <a:latin typeface="+mj-lt"/>
            </a:endParaRPr>
          </a:p>
          <a:p>
            <a:pPr lvl="1"/>
            <a:r>
              <a:rPr lang="en-GB" sz="3400">
                <a:solidFill>
                  <a:srgbClr val="FFFF00"/>
                </a:solidFill>
                <a:latin typeface="Arial" panose="020B0604020202020204" pitchFamily="34" charset="0"/>
                <a:cs typeface="Arial" panose="020B0604020202020204" pitchFamily="34" charset="0"/>
              </a:rPr>
              <a:t>enteroviruses</a:t>
            </a:r>
          </a:p>
          <a:p>
            <a:pPr lvl="1"/>
            <a:r>
              <a:rPr lang="en-GB" sz="3400">
                <a:solidFill>
                  <a:srgbClr val="FFFF00"/>
                </a:solidFill>
                <a:latin typeface="Arial" panose="020B0604020202020204" pitchFamily="34" charset="0"/>
                <a:cs typeface="Arial" panose="020B0604020202020204" pitchFamily="34" charset="0"/>
              </a:rPr>
              <a:t>Coxackie A and B</a:t>
            </a:r>
          </a:p>
          <a:p>
            <a:pPr lvl="1"/>
            <a:r>
              <a:rPr lang="en-GB" sz="3400">
                <a:solidFill>
                  <a:srgbClr val="FFFF00"/>
                </a:solidFill>
                <a:latin typeface="Arial" panose="020B0604020202020204" pitchFamily="34" charset="0"/>
                <a:cs typeface="Arial" panose="020B0604020202020204" pitchFamily="34" charset="0"/>
              </a:rPr>
              <a:t>influenza virus</a:t>
            </a:r>
          </a:p>
          <a:p>
            <a:pPr lvl="1"/>
            <a:r>
              <a:rPr lang="en-GB" sz="3400">
                <a:solidFill>
                  <a:srgbClr val="FFFF00"/>
                </a:solidFill>
                <a:latin typeface="Arial" panose="020B0604020202020204" pitchFamily="34" charset="0"/>
                <a:cs typeface="Arial" panose="020B0604020202020204" pitchFamily="34" charset="0"/>
              </a:rPr>
              <a:t>cytomegalovirus</a:t>
            </a:r>
          </a:p>
          <a:p>
            <a:pPr lvl="1"/>
            <a:r>
              <a:rPr lang="en-GB" sz="3400">
                <a:solidFill>
                  <a:srgbClr val="FFFF00"/>
                </a:solidFill>
                <a:latin typeface="Arial" panose="020B0604020202020204" pitchFamily="34" charset="0"/>
                <a:cs typeface="Arial" panose="020B0604020202020204" pitchFamily="34" charset="0"/>
              </a:rPr>
              <a:t> HIV virus</a:t>
            </a:r>
            <a:endParaRPr lang="sr-Cyrl-CS" sz="3400">
              <a:latin typeface="Arial" panose="020B0604020202020204" pitchFamily="34" charset="0"/>
              <a:cs typeface="Arial" panose="020B0604020202020204" pitchFamily="34"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C0BD61C7-AD12-A3BF-3EFF-BAA293C74DC5}"/>
              </a:ext>
            </a:extLst>
          </p:cNvPr>
          <p:cNvPicPr>
            <a:picLocks noChangeAspect="1"/>
          </p:cNvPicPr>
          <p:nvPr/>
        </p:nvPicPr>
        <p:blipFill>
          <a:blip r:embed="rId2" cstate="print">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tretch>
            <a:fillRect/>
          </a:stretch>
        </p:blipFill>
        <p:spPr>
          <a:xfrm>
            <a:off x="2667661" y="116632"/>
            <a:ext cx="3808678" cy="6453336"/>
          </a:xfrm>
          <a:prstGeom prst="rect">
            <a:avLst/>
          </a:prstGeom>
        </p:spPr>
      </p:pic>
    </p:spTree>
    <p:extLst>
      <p:ext uri="{BB962C8B-B14F-4D97-AF65-F5344CB8AC3E}">
        <p14:creationId xmlns:p14="http://schemas.microsoft.com/office/powerpoint/2010/main" val="153768807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8229600" cy="6000792"/>
          </a:xfrm>
        </p:spPr>
        <p:txBody>
          <a:bodyPr>
            <a:normAutofit fontScale="92500" lnSpcReduction="20000"/>
          </a:bodyPr>
          <a:lstStyle/>
          <a:p>
            <a:r>
              <a:rPr lang="en-US" sz="2800">
                <a:latin typeface="Arial" panose="020B0604020202020204" pitchFamily="34" charset="0"/>
                <a:cs typeface="Arial" panose="020B0604020202020204" pitchFamily="34" charset="0"/>
              </a:rPr>
              <a:t>At the time of clinical manifestation of the disease, it is often very difficult to prove the virus, even in endomycardial biopsy specimens.</a:t>
            </a:r>
          </a:p>
          <a:p>
            <a:r>
              <a:rPr lang="en-US" sz="2800">
                <a:latin typeface="Arial" panose="020B0604020202020204" pitchFamily="34" charset="0"/>
                <a:cs typeface="Arial" panose="020B0604020202020204" pitchFamily="34" charset="0"/>
              </a:rPr>
              <a:t>The serum antibody titer is usually monitored</a:t>
            </a:r>
          </a:p>
          <a:p>
            <a:r>
              <a:rPr lang="en-US" sz="2800">
                <a:latin typeface="Arial" panose="020B0604020202020204" pitchFamily="34" charset="0"/>
                <a:cs typeface="Arial" panose="020B0604020202020204" pitchFamily="34" charset="0"/>
              </a:rPr>
              <a:t>More specific is the immunohistochemical demonstration of viral antigens using molecular research or the sequence of viral nucleic acids in biopsies.</a:t>
            </a:r>
          </a:p>
          <a:p>
            <a:r>
              <a:rPr lang="en-US" sz="2800">
                <a:latin typeface="Arial" panose="020B0604020202020204" pitchFamily="34" charset="0"/>
                <a:cs typeface="Arial" panose="020B0604020202020204" pitchFamily="34" charset="0"/>
              </a:rPr>
              <a:t>In this way, in about half of dilated cardiomyopathies, enterovirus RNAs were proven, which shows that there were previous episodes of myocarditis.</a:t>
            </a:r>
          </a:p>
          <a:p>
            <a:r>
              <a:rPr lang="en-US" sz="2800">
                <a:latin typeface="Arial" panose="020B0604020202020204" pitchFamily="34" charset="0"/>
                <a:cs typeface="Arial" panose="020B0604020202020204" pitchFamily="34" charset="0"/>
              </a:rPr>
              <a:t>Whether viruses directly damage myocytes or whether it is an immune reaction remains uncertain</a:t>
            </a:r>
            <a:r>
              <a:rPr lang="en-US" sz="2800">
                <a:latin typeface="+mj-lt"/>
              </a:rPr>
              <a:t>.</a:t>
            </a:r>
            <a:endParaRPr lang="sr-Cyrl-C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B03DA943-D593-DE77-D6FA-8EC598CAFA8F}"/>
              </a:ext>
            </a:extLst>
          </p:cNvPr>
          <p:cNvPicPr>
            <a:picLocks noGrp="1" noChangeAspect="1"/>
          </p:cNvPicPr>
          <p:nvPr>
            <p:ph idx="1"/>
          </p:nvPr>
        </p:nvPicPr>
        <p:blipFill>
          <a:blip r:embed="rId2"/>
          <a:stretch>
            <a:fillRect/>
          </a:stretch>
        </p:blipFill>
        <p:spPr>
          <a:xfrm>
            <a:off x="107504" y="116632"/>
            <a:ext cx="4393744" cy="4496992"/>
          </a:xfrm>
          <a:prstGeom prst="rect">
            <a:avLst/>
          </a:prstGeom>
        </p:spPr>
      </p:pic>
      <p:pic>
        <p:nvPicPr>
          <p:cNvPr id="5" name="Picture 4">
            <a:extLst>
              <a:ext uri="{FF2B5EF4-FFF2-40B4-BE49-F238E27FC236}">
                <a16:creationId xmlns="" xmlns:a16="http://schemas.microsoft.com/office/drawing/2014/main" id="{8E490A53-C459-28C6-D8A8-86C03154DA41}"/>
              </a:ext>
            </a:extLst>
          </p:cNvPr>
          <p:cNvPicPr>
            <a:picLocks noChangeAspect="1"/>
          </p:cNvPicPr>
          <p:nvPr/>
        </p:nvPicPr>
        <p:blipFill>
          <a:blip r:embed="rId3"/>
          <a:stretch>
            <a:fillRect/>
          </a:stretch>
        </p:blipFill>
        <p:spPr>
          <a:xfrm>
            <a:off x="4529092" y="98908"/>
            <a:ext cx="4316626" cy="6048672"/>
          </a:xfrm>
          <a:prstGeom prst="rect">
            <a:avLst/>
          </a:prstGeom>
        </p:spPr>
      </p:pic>
    </p:spTree>
    <p:extLst>
      <p:ext uri="{BB962C8B-B14F-4D97-AF65-F5344CB8AC3E}">
        <p14:creationId xmlns:p14="http://schemas.microsoft.com/office/powerpoint/2010/main" val="169371096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lstStyle/>
          <a:p>
            <a:r>
              <a:rPr lang="sr-Latn-CS">
                <a:solidFill>
                  <a:srgbClr val="FF0000"/>
                </a:solidFill>
              </a:rPr>
              <a:t>causes</a:t>
            </a:r>
            <a:endParaRPr lang="sr-Cyrl-CS">
              <a:solidFill>
                <a:srgbClr val="FF0000"/>
              </a:solidFill>
            </a:endParaRPr>
          </a:p>
        </p:txBody>
      </p:sp>
      <p:sp>
        <p:nvSpPr>
          <p:cNvPr id="3" name="Content Placeholder 2"/>
          <p:cNvSpPr>
            <a:spLocks noGrp="1"/>
          </p:cNvSpPr>
          <p:nvPr>
            <p:ph idx="1"/>
          </p:nvPr>
        </p:nvSpPr>
        <p:spPr>
          <a:xfrm>
            <a:off x="457200" y="1285860"/>
            <a:ext cx="8229600" cy="5038740"/>
          </a:xfrm>
        </p:spPr>
        <p:txBody>
          <a:bodyPr>
            <a:normAutofit/>
          </a:bodyPr>
          <a:lstStyle/>
          <a:p>
            <a:r>
              <a:rPr lang="en-US" sz="3600" b="1">
                <a:solidFill>
                  <a:srgbClr val="FFC000"/>
                </a:solidFill>
                <a:latin typeface="+mj-lt"/>
              </a:rPr>
              <a:t>Non-infectious</a:t>
            </a:r>
            <a:r>
              <a:rPr lang="sr-Latn-RS" sz="3600" b="1">
                <a:solidFill>
                  <a:srgbClr val="FFC000"/>
                </a:solidFill>
                <a:latin typeface="+mj-lt"/>
              </a:rPr>
              <a:t>:</a:t>
            </a:r>
            <a:endParaRPr lang="en-US" sz="3600" b="1">
              <a:solidFill>
                <a:srgbClr val="FFC000"/>
              </a:solidFill>
              <a:latin typeface="+mj-lt"/>
            </a:endParaRPr>
          </a:p>
          <a:p>
            <a:pPr lvl="1"/>
            <a:r>
              <a:rPr lang="en-US" sz="3400">
                <a:solidFill>
                  <a:srgbClr val="FFC000"/>
                </a:solidFill>
                <a:effectLst/>
                <a:latin typeface="Arial" panose="020B0604020202020204" pitchFamily="34" charset="0"/>
                <a:cs typeface="Arial" panose="020B0604020202020204" pitchFamily="34" charset="0"/>
              </a:rPr>
              <a:t>Hypersensitivity to drugs</a:t>
            </a:r>
          </a:p>
          <a:p>
            <a:pPr lvl="1"/>
            <a:r>
              <a:rPr lang="en-US" sz="3400">
                <a:solidFill>
                  <a:srgbClr val="FFC000"/>
                </a:solidFill>
                <a:effectLst/>
                <a:latin typeface="Arial" panose="020B0604020202020204" pitchFamily="34" charset="0"/>
                <a:cs typeface="Arial" panose="020B0604020202020204" pitchFamily="34" charset="0"/>
              </a:rPr>
              <a:t>Collagen vascular diseases</a:t>
            </a:r>
          </a:p>
          <a:p>
            <a:pPr lvl="1"/>
            <a:r>
              <a:rPr lang="en-US" sz="3400">
                <a:solidFill>
                  <a:srgbClr val="FFC000"/>
                </a:solidFill>
                <a:effectLst/>
                <a:latin typeface="Arial" panose="020B0604020202020204" pitchFamily="34" charset="0"/>
                <a:cs typeface="Arial" panose="020B0604020202020204" pitchFamily="34" charset="0"/>
              </a:rPr>
              <a:t>Radiation</a:t>
            </a:r>
          </a:p>
          <a:p>
            <a:pPr lvl="1"/>
            <a:r>
              <a:rPr lang="en-US" sz="3400">
                <a:solidFill>
                  <a:srgbClr val="FFC000"/>
                </a:solidFill>
                <a:effectLst/>
                <a:latin typeface="Arial" panose="020B0604020202020204" pitchFamily="34" charset="0"/>
                <a:cs typeface="Arial" panose="020B0604020202020204" pitchFamily="34" charset="0"/>
              </a:rPr>
              <a:t>Heavy metals</a:t>
            </a:r>
          </a:p>
          <a:p>
            <a:pPr lvl="1"/>
            <a:r>
              <a:rPr lang="en-US" sz="3400">
                <a:solidFill>
                  <a:srgbClr val="FFC000"/>
                </a:solidFill>
                <a:effectLst/>
                <a:latin typeface="Arial" panose="020B0604020202020204" pitchFamily="34" charset="0"/>
                <a:cs typeface="Arial" panose="020B0604020202020204" pitchFamily="34" charset="0"/>
              </a:rPr>
              <a:t>Insect bites</a:t>
            </a:r>
          </a:p>
          <a:p>
            <a:pPr lvl="1"/>
            <a:r>
              <a:rPr lang="en-US" sz="3400">
                <a:solidFill>
                  <a:srgbClr val="FFC000"/>
                </a:solidFill>
                <a:effectLst/>
                <a:latin typeface="Arial" panose="020B0604020202020204" pitchFamily="34" charset="0"/>
                <a:cs typeface="Arial" panose="020B0604020202020204" pitchFamily="34" charset="0"/>
              </a:rPr>
              <a:t>Graft rejection</a:t>
            </a:r>
            <a:endParaRPr lang="sr-Cyrl-CS" sz="3000">
              <a:effectLst/>
              <a:latin typeface="Arial" panose="020B0604020202020204" pitchFamily="34" charset="0"/>
              <a:cs typeface="Arial" panose="020B0604020202020204" pitchFamily="34"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42852"/>
            <a:ext cx="8229600" cy="1143000"/>
          </a:xfrm>
        </p:spPr>
        <p:txBody>
          <a:bodyPr/>
          <a:lstStyle/>
          <a:p>
            <a:r>
              <a:rPr lang="sr-Latn-CS">
                <a:solidFill>
                  <a:srgbClr val="FF0000"/>
                </a:solidFill>
              </a:rPr>
              <a:t>causes</a:t>
            </a:r>
            <a:endParaRPr lang="sr-Cyrl-CS">
              <a:solidFill>
                <a:srgbClr val="FF0000"/>
              </a:solidFill>
            </a:endParaRPr>
          </a:p>
        </p:txBody>
      </p:sp>
      <p:sp>
        <p:nvSpPr>
          <p:cNvPr id="3" name="Content Placeholder 2"/>
          <p:cNvSpPr>
            <a:spLocks noGrp="1"/>
          </p:cNvSpPr>
          <p:nvPr>
            <p:ph idx="1"/>
          </p:nvPr>
        </p:nvSpPr>
        <p:spPr/>
        <p:txBody>
          <a:bodyPr>
            <a:normAutofit/>
          </a:bodyPr>
          <a:lstStyle/>
          <a:p>
            <a:r>
              <a:rPr lang="en-GB" sz="3600" b="1">
                <a:solidFill>
                  <a:srgbClr val="FFC000"/>
                </a:solidFill>
                <a:latin typeface="+mj-lt"/>
              </a:rPr>
              <a:t>Idiopathic</a:t>
            </a:r>
            <a:r>
              <a:rPr lang="sr-Latn-RS" sz="3600" b="1">
                <a:solidFill>
                  <a:srgbClr val="FFC000"/>
                </a:solidFill>
                <a:latin typeface="+mj-lt"/>
              </a:rPr>
              <a:t>:</a:t>
            </a:r>
            <a:endParaRPr lang="en-GB" sz="3600" b="1">
              <a:solidFill>
                <a:srgbClr val="FFC000"/>
              </a:solidFill>
              <a:latin typeface="+mj-lt"/>
            </a:endParaRPr>
          </a:p>
          <a:p>
            <a:pPr lvl="1"/>
            <a:r>
              <a:rPr lang="en-GB" sz="3400">
                <a:solidFill>
                  <a:srgbClr val="FFC000"/>
                </a:solidFill>
                <a:effectLst/>
                <a:latin typeface="Arial" panose="020B0604020202020204" pitchFamily="34" charset="0"/>
                <a:cs typeface="Arial" panose="020B0604020202020204" pitchFamily="34" charset="0"/>
              </a:rPr>
              <a:t>Sarcoidosis</a:t>
            </a:r>
          </a:p>
          <a:p>
            <a:pPr lvl="1"/>
            <a:r>
              <a:rPr lang="en-GB" sz="3400">
                <a:solidFill>
                  <a:srgbClr val="FFC000"/>
                </a:solidFill>
                <a:effectLst/>
                <a:latin typeface="Arial" panose="020B0604020202020204" pitchFamily="34" charset="0"/>
                <a:cs typeface="Arial" panose="020B0604020202020204" pitchFamily="34" charset="0"/>
              </a:rPr>
              <a:t>Fiedler's myocarditis</a:t>
            </a:r>
          </a:p>
          <a:p>
            <a:pPr lvl="1"/>
            <a:r>
              <a:rPr lang="en-GB" sz="3400">
                <a:solidFill>
                  <a:srgbClr val="FFC000"/>
                </a:solidFill>
                <a:effectLst/>
                <a:latin typeface="Arial" panose="020B0604020202020204" pitchFamily="34" charset="0"/>
                <a:cs typeface="Arial" panose="020B0604020202020204" pitchFamily="34" charset="0"/>
              </a:rPr>
              <a:t>Giant cell myocarditis</a:t>
            </a:r>
            <a:endParaRPr lang="sr-Cyrl-CS" sz="3000">
              <a:effectLst/>
              <a:latin typeface="Arial" panose="020B0604020202020204" pitchFamily="34" charset="0"/>
              <a:cs typeface="Arial" panose="020B0604020202020204" pitchFamily="34"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29600" cy="1143000"/>
          </a:xfrm>
        </p:spPr>
        <p:txBody>
          <a:bodyPr/>
          <a:lstStyle/>
          <a:p>
            <a:r>
              <a:rPr lang="en-GB" b="1">
                <a:solidFill>
                  <a:srgbClr val="FF0000"/>
                </a:solidFill>
              </a:rPr>
              <a:t>Mor</a:t>
            </a:r>
            <a:r>
              <a:rPr lang="sr-Latn-RS" b="1">
                <a:solidFill>
                  <a:srgbClr val="FF0000"/>
                </a:solidFill>
              </a:rPr>
              <a:t>ph</a:t>
            </a:r>
            <a:r>
              <a:rPr lang="en-GB" b="1">
                <a:solidFill>
                  <a:srgbClr val="FF0000"/>
                </a:solidFill>
              </a:rPr>
              <a:t>olog</a:t>
            </a:r>
            <a:r>
              <a:rPr lang="sr-Latn-RS" b="1">
                <a:solidFill>
                  <a:srgbClr val="FF0000"/>
                </a:solidFill>
              </a:rPr>
              <a:t>y</a:t>
            </a:r>
            <a:endParaRPr lang="sr-Cyrl-CS">
              <a:solidFill>
                <a:srgbClr val="FF0000"/>
              </a:solidFill>
            </a:endParaRPr>
          </a:p>
        </p:txBody>
      </p:sp>
      <p:sp>
        <p:nvSpPr>
          <p:cNvPr id="3" name="Content Placeholder 2"/>
          <p:cNvSpPr>
            <a:spLocks noGrp="1"/>
          </p:cNvSpPr>
          <p:nvPr>
            <p:ph idx="1"/>
          </p:nvPr>
        </p:nvSpPr>
        <p:spPr>
          <a:xfrm>
            <a:off x="457200" y="1357298"/>
            <a:ext cx="8229600" cy="4967302"/>
          </a:xfrm>
        </p:spPr>
        <p:txBody>
          <a:bodyPr/>
          <a:lstStyle/>
          <a:p>
            <a:r>
              <a:rPr lang="en-US" sz="3600">
                <a:latin typeface="Arial" panose="020B0604020202020204" pitchFamily="34" charset="0"/>
                <a:cs typeface="Arial" panose="020B0604020202020204" pitchFamily="34" charset="0"/>
              </a:rPr>
              <a:t>The heart may appear normal or enlarged, with dilatation of usually all cavities.</a:t>
            </a:r>
          </a:p>
          <a:p>
            <a:r>
              <a:rPr lang="en-US" sz="3600">
                <a:latin typeface="Arial" panose="020B0604020202020204" pitchFamily="34" charset="0"/>
                <a:cs typeface="Arial" panose="020B0604020202020204" pitchFamily="34" charset="0"/>
              </a:rPr>
              <a:t>Ventricular myocardium is usually thin due to dilatation, flaccid, sometimes dotted with pale and reddish fields.</a:t>
            </a:r>
            <a:r>
              <a:rPr lang="en-GB" sz="3600">
                <a:latin typeface="Arial" panose="020B0604020202020204" pitchFamily="34" charset="0"/>
                <a:cs typeface="Arial" panose="020B0604020202020204" pitchFamily="34" charset="0"/>
              </a:rPr>
              <a:t> </a:t>
            </a:r>
            <a:endParaRPr lang="sr-Cyrl-CS" sz="3600">
              <a:latin typeface="Arial" panose="020B0604020202020204" pitchFamily="34" charset="0"/>
              <a:cs typeface="Arial" panose="020B0604020202020204" pitchFamily="34" charset="0"/>
            </a:endParaRPr>
          </a:p>
          <a:p>
            <a:endParaRPr lang="sr-Cyrl-CS"/>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lstStyle/>
          <a:p>
            <a:r>
              <a:rPr lang="en-GB" b="1">
                <a:solidFill>
                  <a:srgbClr val="FF0000"/>
                </a:solidFill>
              </a:rPr>
              <a:t>Histolo</a:t>
            </a:r>
            <a:r>
              <a:rPr lang="sr-Latn-RS" b="1">
                <a:solidFill>
                  <a:srgbClr val="FF0000"/>
                </a:solidFill>
              </a:rPr>
              <a:t>gy</a:t>
            </a:r>
            <a:endParaRPr lang="sr-Cyrl-CS">
              <a:solidFill>
                <a:srgbClr val="FF0000"/>
              </a:solidFill>
            </a:endParaRPr>
          </a:p>
        </p:txBody>
      </p:sp>
      <p:sp>
        <p:nvSpPr>
          <p:cNvPr id="3" name="Content Placeholder 2"/>
          <p:cNvSpPr>
            <a:spLocks noGrp="1"/>
          </p:cNvSpPr>
          <p:nvPr>
            <p:ph idx="1"/>
          </p:nvPr>
        </p:nvSpPr>
        <p:spPr>
          <a:xfrm>
            <a:off x="457200" y="1285860"/>
            <a:ext cx="8229600" cy="5038740"/>
          </a:xfrm>
        </p:spPr>
        <p:txBody>
          <a:bodyPr>
            <a:normAutofit/>
          </a:bodyPr>
          <a:lstStyle/>
          <a:p>
            <a:r>
              <a:rPr lang="sr-Latn-CS" sz="3600">
                <a:solidFill>
                  <a:srgbClr val="FFC000"/>
                </a:solidFill>
                <a:latin typeface="+mj-lt"/>
              </a:rPr>
              <a:t>Viral myocarditis:</a:t>
            </a:r>
          </a:p>
          <a:p>
            <a:pPr lvl="1"/>
            <a:r>
              <a:rPr lang="sr-Latn-CS" sz="3400">
                <a:solidFill>
                  <a:srgbClr val="FFC000"/>
                </a:solidFill>
                <a:effectLst/>
                <a:latin typeface="Arial" panose="020B0604020202020204" pitchFamily="34" charset="0"/>
                <a:cs typeface="Arial" panose="020B0604020202020204" pitchFamily="34" charset="0"/>
              </a:rPr>
              <a:t>necrosis of muscle fibers</a:t>
            </a:r>
          </a:p>
          <a:p>
            <a:pPr lvl="1"/>
            <a:r>
              <a:rPr lang="sr-Latn-CS" sz="3400">
                <a:solidFill>
                  <a:srgbClr val="FFC000"/>
                </a:solidFill>
                <a:effectLst/>
                <a:latin typeface="Arial" panose="020B0604020202020204" pitchFamily="34" charset="0"/>
                <a:cs typeface="Arial" panose="020B0604020202020204" pitchFamily="34" charset="0"/>
              </a:rPr>
              <a:t>interstitial edema</a:t>
            </a:r>
          </a:p>
          <a:p>
            <a:pPr lvl="1"/>
            <a:r>
              <a:rPr lang="sr-Latn-CS" sz="3400">
                <a:solidFill>
                  <a:srgbClr val="FFC000"/>
                </a:solidFill>
                <a:effectLst/>
                <a:latin typeface="Arial" panose="020B0604020202020204" pitchFamily="34" charset="0"/>
                <a:cs typeface="Arial" panose="020B0604020202020204" pitchFamily="34" charset="0"/>
              </a:rPr>
              <a:t>mononuclear infiltrates of lymphocytes, macrophages and plasma cells</a:t>
            </a:r>
            <a:r>
              <a:rPr lang="sr-Latn-CS" sz="3400">
                <a:solidFill>
                  <a:srgbClr val="FFC000"/>
                </a:solidFill>
                <a:latin typeface="+mj-lt"/>
              </a:rPr>
              <a:t>.</a:t>
            </a:r>
            <a:endParaRPr lang="sr-Cyrl-CS"/>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67"/>
          <p:cNvPicPr>
            <a:picLocks noChangeAspect="1" noChangeArrowheads="1"/>
          </p:cNvPicPr>
          <p:nvPr/>
        </p:nvPicPr>
        <p:blipFill>
          <a:blip r:embed="rId2"/>
          <a:srcRect/>
          <a:stretch>
            <a:fillRect/>
          </a:stretch>
        </p:blipFill>
        <p:spPr bwMode="auto">
          <a:xfrm>
            <a:off x="762000" y="609600"/>
            <a:ext cx="7688263" cy="5019675"/>
          </a:xfrm>
          <a:prstGeom prst="rect">
            <a:avLst/>
          </a:prstGeom>
          <a:noFill/>
        </p:spPr>
      </p:pic>
      <p:sp>
        <p:nvSpPr>
          <p:cNvPr id="3" name="Rectangle 2"/>
          <p:cNvSpPr/>
          <p:nvPr/>
        </p:nvSpPr>
        <p:spPr>
          <a:xfrm>
            <a:off x="3714744" y="5857892"/>
            <a:ext cx="2178865"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1" i="0" u="none" strike="noStrike" kern="1200" cap="none" spc="0" normalizeH="0" baseline="0" noProof="0">
                <a:ln>
                  <a:noFill/>
                </a:ln>
                <a:solidFill>
                  <a:prstClr val="white"/>
                </a:solidFill>
                <a:effectLst/>
                <a:uLnTx/>
                <a:uFillTx/>
                <a:latin typeface="Constantia"/>
                <a:ea typeface="+mn-ea"/>
                <a:cs typeface="+mn-cs"/>
              </a:rPr>
              <a:t>Myocarditis virosa</a:t>
            </a:r>
            <a:endParaRPr kumimoji="0" lang="en-US" sz="1800" b="1"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orisnik\Patologija-slike\scan0004.jpg"/>
          <p:cNvPicPr>
            <a:picLocks noChangeAspect="1" noChangeArrowheads="1"/>
          </p:cNvPicPr>
          <p:nvPr/>
        </p:nvPicPr>
        <p:blipFill>
          <a:blip r:embed="rId2"/>
          <a:srcRect/>
          <a:stretch>
            <a:fillRect/>
          </a:stretch>
        </p:blipFill>
        <p:spPr bwMode="auto">
          <a:xfrm>
            <a:off x="179512" y="1285860"/>
            <a:ext cx="8856984" cy="4213880"/>
          </a:xfrm>
          <a:prstGeom prst="rect">
            <a:avLst/>
          </a:prstGeom>
          <a:noFill/>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29600" cy="1143000"/>
          </a:xfrm>
        </p:spPr>
        <p:txBody>
          <a:bodyPr/>
          <a:lstStyle/>
          <a:p>
            <a:r>
              <a:rPr lang="sr-Latn-CS" b="1">
                <a:solidFill>
                  <a:srgbClr val="FF0000"/>
                </a:solidFill>
              </a:rPr>
              <a:t>HistoloGy</a:t>
            </a:r>
            <a:endParaRPr lang="sr-Cyrl-CS" b="1">
              <a:solidFill>
                <a:srgbClr val="FF0000"/>
              </a:solidFill>
            </a:endParaRPr>
          </a:p>
        </p:txBody>
      </p:sp>
      <p:sp>
        <p:nvSpPr>
          <p:cNvPr id="3" name="Content Placeholder 2"/>
          <p:cNvSpPr>
            <a:spLocks noGrp="1"/>
          </p:cNvSpPr>
          <p:nvPr>
            <p:ph idx="1"/>
          </p:nvPr>
        </p:nvSpPr>
        <p:spPr>
          <a:xfrm>
            <a:off x="251520" y="1500174"/>
            <a:ext cx="8568952" cy="4824426"/>
          </a:xfrm>
        </p:spPr>
        <p:txBody>
          <a:bodyPr>
            <a:normAutofit/>
          </a:bodyPr>
          <a:lstStyle/>
          <a:p>
            <a:r>
              <a:rPr lang="en-GB" sz="3600" b="1">
                <a:solidFill>
                  <a:srgbClr val="FFC000"/>
                </a:solidFill>
                <a:latin typeface="+mj-lt"/>
              </a:rPr>
              <a:t>Pyogenic bacteria</a:t>
            </a:r>
            <a:r>
              <a:rPr lang="sr-Latn-RS" sz="3600">
                <a:solidFill>
                  <a:srgbClr val="FFC000"/>
                </a:solidFill>
                <a:latin typeface="+mj-lt"/>
              </a:rPr>
              <a:t>:</a:t>
            </a:r>
            <a:endParaRPr lang="en-GB" sz="3600">
              <a:solidFill>
                <a:srgbClr val="FFC000"/>
              </a:solidFill>
              <a:latin typeface="+mj-lt"/>
            </a:endParaRPr>
          </a:p>
          <a:p>
            <a:pPr lvl="1"/>
            <a:r>
              <a:rPr lang="en-GB" sz="2800">
                <a:solidFill>
                  <a:srgbClr val="FFC000"/>
                </a:solidFill>
                <a:latin typeface="Arial" panose="020B0604020202020204" pitchFamily="34" charset="0"/>
                <a:cs typeface="Arial" panose="020B0604020202020204" pitchFamily="34" charset="0"/>
              </a:rPr>
              <a:t>Focal purulent infection</a:t>
            </a:r>
          </a:p>
          <a:p>
            <a:pPr lvl="1"/>
            <a:r>
              <a:rPr lang="en-GB" sz="2800">
                <a:solidFill>
                  <a:srgbClr val="FFC000"/>
                </a:solidFill>
                <a:latin typeface="Arial" panose="020B0604020202020204" pitchFamily="34" charset="0"/>
                <a:cs typeface="Arial" panose="020B0604020202020204" pitchFamily="34" charset="0"/>
              </a:rPr>
              <a:t>sometimes microabscesses (staphylococci)</a:t>
            </a:r>
          </a:p>
          <a:p>
            <a:pPr lvl="1"/>
            <a:r>
              <a:rPr lang="en-GB" sz="2800">
                <a:solidFill>
                  <a:srgbClr val="FFC000"/>
                </a:solidFill>
                <a:latin typeface="Arial" panose="020B0604020202020204" pitchFamily="34" charset="0"/>
                <a:cs typeface="Arial" panose="020B0604020202020204" pitchFamily="34" charset="0"/>
              </a:rPr>
              <a:t>some bacteria cause a diffuse inflammatory reaction (streptococci)</a:t>
            </a:r>
            <a:endParaRPr lang="sr-Cyrl-CS" sz="2800">
              <a:latin typeface="Arial" panose="020B0604020202020204" pitchFamily="34" charset="0"/>
              <a:cs typeface="Arial" panose="020B0604020202020204" pitchFamily="34" charset="0"/>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404DBA4D-3BD8-846B-1E72-74FBE08D67E5}"/>
              </a:ext>
            </a:extLst>
          </p:cNvPr>
          <p:cNvPicPr>
            <a:picLocks noGrp="1" noChangeAspect="1"/>
          </p:cNvPicPr>
          <p:nvPr>
            <p:ph idx="1"/>
          </p:nvPr>
        </p:nvPicPr>
        <p:blipFill>
          <a:blip r:embed="rId2"/>
          <a:stretch>
            <a:fillRect/>
          </a:stretch>
        </p:blipFill>
        <p:spPr>
          <a:xfrm>
            <a:off x="1115616" y="476671"/>
            <a:ext cx="6773574" cy="4512243"/>
          </a:xfrm>
          <a:prstGeom prst="rect">
            <a:avLst/>
          </a:prstGeom>
        </p:spPr>
      </p:pic>
      <p:sp>
        <p:nvSpPr>
          <p:cNvPr id="5" name="TextBox 4">
            <a:extLst>
              <a:ext uri="{FF2B5EF4-FFF2-40B4-BE49-F238E27FC236}">
                <a16:creationId xmlns="" xmlns:a16="http://schemas.microsoft.com/office/drawing/2014/main" id="{C20651BE-133E-C26E-0ADE-292EAD1FB93F}"/>
              </a:ext>
            </a:extLst>
          </p:cNvPr>
          <p:cNvSpPr txBox="1"/>
          <p:nvPr/>
        </p:nvSpPr>
        <p:spPr>
          <a:xfrm>
            <a:off x="1691680" y="5445224"/>
            <a:ext cx="3493649" cy="369332"/>
          </a:xfrm>
          <a:prstGeom prst="rect">
            <a:avLst/>
          </a:prstGeom>
          <a:noFill/>
        </p:spPr>
        <p:txBody>
          <a:bodyPr wrap="none" rtlCol="0">
            <a:spAutoFit/>
          </a:bodyPr>
          <a:lstStyle/>
          <a:p>
            <a:r>
              <a:rPr lang="sr-Latn-RS"/>
              <a:t>Bacterial purulent myocarditis</a:t>
            </a:r>
          </a:p>
        </p:txBody>
      </p:sp>
    </p:spTree>
    <p:extLst>
      <p:ext uri="{BB962C8B-B14F-4D97-AF65-F5344CB8AC3E}">
        <p14:creationId xmlns:p14="http://schemas.microsoft.com/office/powerpoint/2010/main" val="109696501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0"/>
            <a:ext cx="8229600" cy="1143000"/>
          </a:xfrm>
        </p:spPr>
        <p:txBody>
          <a:bodyPr/>
          <a:lstStyle/>
          <a:p>
            <a:r>
              <a:rPr lang="sr-Latn-CS" b="1">
                <a:solidFill>
                  <a:srgbClr val="FF0000"/>
                </a:solidFill>
              </a:rPr>
              <a:t>Histology</a:t>
            </a:r>
            <a:endParaRPr lang="sr-Cyrl-CS" b="1">
              <a:solidFill>
                <a:srgbClr val="FF0000"/>
              </a:solidFill>
            </a:endParaRPr>
          </a:p>
        </p:txBody>
      </p:sp>
      <p:sp>
        <p:nvSpPr>
          <p:cNvPr id="3" name="Content Placeholder 2"/>
          <p:cNvSpPr>
            <a:spLocks noGrp="1"/>
          </p:cNvSpPr>
          <p:nvPr>
            <p:ph idx="1"/>
          </p:nvPr>
        </p:nvSpPr>
        <p:spPr>
          <a:xfrm>
            <a:off x="457200" y="1285860"/>
            <a:ext cx="8229600" cy="5038740"/>
          </a:xfrm>
        </p:spPr>
        <p:txBody>
          <a:bodyPr>
            <a:noAutofit/>
          </a:bodyPr>
          <a:lstStyle/>
          <a:p>
            <a:r>
              <a:rPr lang="en-US" sz="2800">
                <a:latin typeface="Arial" panose="020B0604020202020204" pitchFamily="34" charset="0"/>
                <a:cs typeface="Arial" panose="020B0604020202020204" pitchFamily="34" charset="0"/>
              </a:rPr>
              <a:t>In </a:t>
            </a:r>
            <a:r>
              <a:rPr lang="en-US" sz="2800" b="1">
                <a:solidFill>
                  <a:srgbClr val="FFFF00"/>
                </a:solidFill>
                <a:latin typeface="Arial" panose="020B0604020202020204" pitchFamily="34" charset="0"/>
                <a:cs typeface="Arial" panose="020B0604020202020204" pitchFamily="34" charset="0"/>
              </a:rPr>
              <a:t>trichinosis</a:t>
            </a:r>
            <a:r>
              <a:rPr lang="en-US" sz="2800">
                <a:latin typeface="Arial" panose="020B0604020202020204" pitchFamily="34" charset="0"/>
                <a:cs typeface="Arial" panose="020B0604020202020204" pitchFamily="34" charset="0"/>
              </a:rPr>
              <a:t>, cysts are rarely found in the muscle cells themselves, in foci of myocytolysis infiltrates of lymphocytes, macrophages and eosinophils.</a:t>
            </a:r>
          </a:p>
          <a:p>
            <a:r>
              <a:rPr lang="en-US" sz="2800" b="1">
                <a:solidFill>
                  <a:srgbClr val="FFFF00"/>
                </a:solidFill>
                <a:latin typeface="Arial" panose="020B0604020202020204" pitchFamily="34" charset="0"/>
                <a:cs typeface="Arial" panose="020B0604020202020204" pitchFamily="34" charset="0"/>
              </a:rPr>
              <a:t>Chagas' disease </a:t>
            </a:r>
            <a:r>
              <a:rPr lang="en-US" sz="2800">
                <a:latin typeface="Arial" panose="020B0604020202020204" pitchFamily="34" charset="0"/>
                <a:cs typeface="Arial" panose="020B0604020202020204" pitchFamily="34" charset="0"/>
              </a:rPr>
              <a:t>is characterized by the presence of </a:t>
            </a:r>
            <a:r>
              <a:rPr lang="en-US" sz="2800">
                <a:solidFill>
                  <a:srgbClr val="92D050"/>
                </a:solidFill>
                <a:latin typeface="Arial" panose="020B0604020202020204" pitchFamily="34" charset="0"/>
                <a:cs typeface="Arial" panose="020B0604020202020204" pitchFamily="34" charset="0"/>
              </a:rPr>
              <a:t>trypanosome parasites </a:t>
            </a:r>
            <a:r>
              <a:rPr lang="en-US" sz="2800">
                <a:latin typeface="Arial" panose="020B0604020202020204" pitchFamily="34" charset="0"/>
                <a:cs typeface="Arial" panose="020B0604020202020204" pitchFamily="34" charset="0"/>
              </a:rPr>
              <a:t>in scattered muscle fibers associated with infiltrates of neutrophils, lymphocytes, macrophages and occasionally eosinophils</a:t>
            </a:r>
            <a:r>
              <a:rPr lang="sr-Latn-RS" sz="2800">
                <a:latin typeface="Arial" panose="020B0604020202020204" pitchFamily="34" charset="0"/>
                <a:cs typeface="Arial" panose="020B0604020202020204" pitchFamily="34" charset="0"/>
              </a:rPr>
              <a:t>.</a:t>
            </a:r>
            <a:endParaRPr lang="sr-Cyrl-CS" sz="2800">
              <a:latin typeface="Arial" panose="020B0604020202020204" pitchFamily="34" charset="0"/>
              <a:cs typeface="Arial" panose="020B0604020202020204" pitchFamily="34"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407B4244-6211-92F5-3182-ECD39FBD03A8}"/>
              </a:ext>
            </a:extLst>
          </p:cNvPr>
          <p:cNvPicPr>
            <a:picLocks noGrp="1" noChangeAspect="1"/>
          </p:cNvPicPr>
          <p:nvPr>
            <p:ph idx="1"/>
          </p:nvPr>
        </p:nvPicPr>
        <p:blipFill>
          <a:blip r:embed="rId2"/>
          <a:stretch>
            <a:fillRect/>
          </a:stretch>
        </p:blipFill>
        <p:spPr>
          <a:xfrm>
            <a:off x="1979712" y="980728"/>
            <a:ext cx="4968552" cy="4436207"/>
          </a:xfrm>
          <a:prstGeom prst="rect">
            <a:avLst/>
          </a:prstGeom>
        </p:spPr>
      </p:pic>
      <p:sp>
        <p:nvSpPr>
          <p:cNvPr id="5" name="TextBox 4">
            <a:extLst>
              <a:ext uri="{FF2B5EF4-FFF2-40B4-BE49-F238E27FC236}">
                <a16:creationId xmlns="" xmlns:a16="http://schemas.microsoft.com/office/drawing/2014/main" id="{642BC0E9-DBD6-78D3-F41B-60150548FC19}"/>
              </a:ext>
            </a:extLst>
          </p:cNvPr>
          <p:cNvSpPr txBox="1"/>
          <p:nvPr/>
        </p:nvSpPr>
        <p:spPr>
          <a:xfrm>
            <a:off x="3059832" y="5949280"/>
            <a:ext cx="1197572" cy="369332"/>
          </a:xfrm>
          <a:prstGeom prst="rect">
            <a:avLst/>
          </a:prstGeom>
          <a:noFill/>
        </p:spPr>
        <p:txBody>
          <a:bodyPr wrap="none" rtlCol="0">
            <a:spAutoFit/>
          </a:bodyPr>
          <a:lstStyle/>
          <a:p>
            <a:r>
              <a:rPr lang="sr-Latn-RS"/>
              <a:t>trichinela</a:t>
            </a:r>
          </a:p>
        </p:txBody>
      </p:sp>
    </p:spTree>
    <p:extLst>
      <p:ext uri="{BB962C8B-B14F-4D97-AF65-F5344CB8AC3E}">
        <p14:creationId xmlns:p14="http://schemas.microsoft.com/office/powerpoint/2010/main" val="2539397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 xmlns:a16="http://schemas.microsoft.com/office/drawing/2014/main" id="{63BA0E9E-A10F-C12D-9390-2EFBD0DCB39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11760" y="276969"/>
            <a:ext cx="3744416" cy="6366755"/>
          </a:xfrm>
        </p:spPr>
      </p:pic>
    </p:spTree>
    <p:extLst>
      <p:ext uri="{BB962C8B-B14F-4D97-AF65-F5344CB8AC3E}">
        <p14:creationId xmlns:p14="http://schemas.microsoft.com/office/powerpoint/2010/main" val="241345510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1331970B-C1C4-DE13-63DF-AE1200E45176}"/>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83871" y="1105380"/>
            <a:ext cx="8880617" cy="3547756"/>
          </a:xfrm>
          <a:prstGeom prst="rect">
            <a:avLst/>
          </a:prstGeom>
        </p:spPr>
      </p:pic>
      <p:sp>
        <p:nvSpPr>
          <p:cNvPr id="3" name="TextBox 2">
            <a:extLst>
              <a:ext uri="{FF2B5EF4-FFF2-40B4-BE49-F238E27FC236}">
                <a16:creationId xmlns="" xmlns:a16="http://schemas.microsoft.com/office/drawing/2014/main" id="{8B553A24-44FF-3C47-1240-86373F6BAF13}"/>
              </a:ext>
            </a:extLst>
          </p:cNvPr>
          <p:cNvSpPr txBox="1"/>
          <p:nvPr/>
        </p:nvSpPr>
        <p:spPr>
          <a:xfrm>
            <a:off x="1763688" y="5229200"/>
            <a:ext cx="4641592" cy="369332"/>
          </a:xfrm>
          <a:prstGeom prst="rect">
            <a:avLst/>
          </a:prstGeom>
          <a:noFill/>
        </p:spPr>
        <p:txBody>
          <a:bodyPr wrap="none" rtlCol="0">
            <a:spAutoFit/>
          </a:bodyPr>
          <a:lstStyle/>
          <a:p>
            <a:r>
              <a:rPr lang="sr-Latn-RS"/>
              <a:t>Chagas myocarditis (Trypanosoma cruzi)</a:t>
            </a:r>
          </a:p>
        </p:txBody>
      </p:sp>
    </p:spTree>
    <p:extLst>
      <p:ext uri="{BB962C8B-B14F-4D97-AF65-F5344CB8AC3E}">
        <p14:creationId xmlns:p14="http://schemas.microsoft.com/office/powerpoint/2010/main" val="186216131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lstStyle/>
          <a:p>
            <a:r>
              <a:rPr lang="sr-Latn-CS" b="1">
                <a:solidFill>
                  <a:srgbClr val="FF0000"/>
                </a:solidFill>
              </a:rPr>
              <a:t>Histology</a:t>
            </a:r>
            <a:endParaRPr lang="sr-Cyrl-CS" b="1">
              <a:solidFill>
                <a:srgbClr val="FF0000"/>
              </a:solidFill>
            </a:endParaRPr>
          </a:p>
        </p:txBody>
      </p:sp>
      <p:sp>
        <p:nvSpPr>
          <p:cNvPr id="3" name="Content Placeholder 2"/>
          <p:cNvSpPr>
            <a:spLocks noGrp="1"/>
          </p:cNvSpPr>
          <p:nvPr>
            <p:ph idx="1"/>
          </p:nvPr>
        </p:nvSpPr>
        <p:spPr>
          <a:xfrm>
            <a:off x="457200" y="1428736"/>
            <a:ext cx="8229600" cy="4895864"/>
          </a:xfrm>
        </p:spPr>
        <p:txBody>
          <a:bodyPr>
            <a:normAutofit lnSpcReduction="10000"/>
          </a:bodyPr>
          <a:lstStyle/>
          <a:p>
            <a:r>
              <a:rPr lang="en-US" sz="3200" b="1">
                <a:solidFill>
                  <a:srgbClr val="92D050"/>
                </a:solidFill>
                <a:latin typeface="Arial" panose="020B0604020202020204" pitchFamily="34" charset="0"/>
                <a:cs typeface="Arial" panose="020B0604020202020204" pitchFamily="34" charset="0"/>
              </a:rPr>
              <a:t>Hypersensitivity reactions </a:t>
            </a:r>
            <a:r>
              <a:rPr lang="en-US" sz="3200">
                <a:solidFill>
                  <a:srgbClr val="FFC000"/>
                </a:solidFill>
                <a:latin typeface="Arial" panose="020B0604020202020204" pitchFamily="34" charset="0"/>
                <a:cs typeface="Arial" panose="020B0604020202020204" pitchFamily="34" charset="0"/>
              </a:rPr>
              <a:t>and </a:t>
            </a:r>
            <a:r>
              <a:rPr lang="en-US" sz="3200" b="1">
                <a:solidFill>
                  <a:srgbClr val="92D050"/>
                </a:solidFill>
                <a:latin typeface="Arial" panose="020B0604020202020204" pitchFamily="34" charset="0"/>
                <a:cs typeface="Arial" panose="020B0604020202020204" pitchFamily="34" charset="0"/>
              </a:rPr>
              <a:t>graft rejection reactions </a:t>
            </a:r>
            <a:r>
              <a:rPr lang="en-US" sz="3200">
                <a:solidFill>
                  <a:srgbClr val="FFC000"/>
                </a:solidFill>
                <a:latin typeface="Arial" panose="020B0604020202020204" pitchFamily="34" charset="0"/>
                <a:cs typeface="Arial" panose="020B0604020202020204" pitchFamily="34" charset="0"/>
              </a:rPr>
              <a:t>create necrosis of muscle fibers and interstitial infiltrates that are predominantly perivascular, from lymphocytes, plasma cells, macrophages and eosinophils.</a:t>
            </a:r>
          </a:p>
          <a:p>
            <a:r>
              <a:rPr lang="en-US" sz="3200">
                <a:solidFill>
                  <a:srgbClr val="FFC000"/>
                </a:solidFill>
                <a:latin typeface="Arial" panose="020B0604020202020204" pitchFamily="34" charset="0"/>
                <a:cs typeface="Arial" panose="020B0604020202020204" pitchFamily="34" charset="0"/>
              </a:rPr>
              <a:t>Vasculitis and necrosis of muscle fibers can also be found in the rejection reaction.</a:t>
            </a:r>
            <a:endParaRPr lang="sr-Cyrl-CS" sz="3200">
              <a:latin typeface="Arial" panose="020B0604020202020204" pitchFamily="34" charset="0"/>
              <a:cs typeface="Arial" panose="020B0604020202020204" pitchFamily="34" charset="0"/>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F93C78D1-D5EC-9C22-6B61-409A2D7313C4}"/>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1331640" y="442959"/>
            <a:ext cx="6624736" cy="4985985"/>
          </a:xfrm>
          <a:prstGeom prst="rect">
            <a:avLst/>
          </a:prstGeom>
        </p:spPr>
      </p:pic>
      <p:sp>
        <p:nvSpPr>
          <p:cNvPr id="6" name="TextBox 5">
            <a:extLst>
              <a:ext uri="{FF2B5EF4-FFF2-40B4-BE49-F238E27FC236}">
                <a16:creationId xmlns="" xmlns:a16="http://schemas.microsoft.com/office/drawing/2014/main" id="{C4BF2DF9-6A25-CD47-5361-A21FDA80830F}"/>
              </a:ext>
            </a:extLst>
          </p:cNvPr>
          <p:cNvSpPr txBox="1"/>
          <p:nvPr/>
        </p:nvSpPr>
        <p:spPr>
          <a:xfrm>
            <a:off x="2358008" y="5661248"/>
            <a:ext cx="4572000" cy="369332"/>
          </a:xfrm>
          <a:prstGeom prst="rect">
            <a:avLst/>
          </a:prstGeom>
          <a:noFill/>
        </p:spPr>
        <p:txBody>
          <a:bodyPr wrap="square">
            <a:spAutoFit/>
          </a:bodyPr>
          <a:lstStyle/>
          <a:p>
            <a:r>
              <a:rPr lang="sr-Latn-RS"/>
              <a:t>Cardiac transplant rejection</a:t>
            </a:r>
          </a:p>
        </p:txBody>
      </p:sp>
    </p:spTree>
    <p:extLst>
      <p:ext uri="{BB962C8B-B14F-4D97-AF65-F5344CB8AC3E}">
        <p14:creationId xmlns:p14="http://schemas.microsoft.com/office/powerpoint/2010/main" val="339120920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229600" cy="1143000"/>
          </a:xfrm>
        </p:spPr>
        <p:txBody>
          <a:bodyPr>
            <a:normAutofit/>
          </a:bodyPr>
          <a:lstStyle/>
          <a:p>
            <a:r>
              <a:rPr lang="en-GB" sz="2000" b="1">
                <a:solidFill>
                  <a:srgbClr val="FF0000"/>
                </a:solidFill>
              </a:rPr>
              <a:t>Fiedler idiopat</a:t>
            </a:r>
            <a:r>
              <a:rPr lang="sr-Latn-RS" sz="2000" b="1">
                <a:solidFill>
                  <a:srgbClr val="FF0000"/>
                </a:solidFill>
              </a:rPr>
              <a:t>ic</a:t>
            </a:r>
            <a:r>
              <a:rPr lang="en-GB" sz="2000" b="1">
                <a:solidFill>
                  <a:srgbClr val="FF0000"/>
                </a:solidFill>
              </a:rPr>
              <a:t> </a:t>
            </a:r>
            <a:r>
              <a:rPr lang="sr-Latn-RS" sz="2000" b="1">
                <a:solidFill>
                  <a:srgbClr val="FF0000"/>
                </a:solidFill>
              </a:rPr>
              <a:t>and giant cell </a:t>
            </a:r>
            <a:r>
              <a:rPr lang="en-GB" sz="2000" b="1">
                <a:solidFill>
                  <a:srgbClr val="FF0000"/>
                </a:solidFill>
              </a:rPr>
              <a:t>m</a:t>
            </a:r>
            <a:r>
              <a:rPr lang="sr-Latn-RS" sz="2000" b="1">
                <a:solidFill>
                  <a:srgbClr val="FF0000"/>
                </a:solidFill>
              </a:rPr>
              <a:t>yoc</a:t>
            </a:r>
            <a:r>
              <a:rPr lang="en-GB" sz="2000">
                <a:solidFill>
                  <a:srgbClr val="FF0000"/>
                </a:solidFill>
              </a:rPr>
              <a:t>arditis (m</a:t>
            </a:r>
            <a:r>
              <a:rPr lang="sr-Latn-RS" sz="2000">
                <a:solidFill>
                  <a:srgbClr val="FF0000"/>
                </a:solidFill>
              </a:rPr>
              <a:t>y</a:t>
            </a:r>
            <a:r>
              <a:rPr lang="en-GB" sz="2000">
                <a:solidFill>
                  <a:srgbClr val="FF0000"/>
                </a:solidFill>
              </a:rPr>
              <a:t>o</a:t>
            </a:r>
            <a:r>
              <a:rPr lang="sr-Latn-RS" sz="2000">
                <a:solidFill>
                  <a:srgbClr val="FF0000"/>
                </a:solidFill>
              </a:rPr>
              <a:t>c</a:t>
            </a:r>
            <a:r>
              <a:rPr lang="en-GB" sz="2000">
                <a:solidFill>
                  <a:srgbClr val="FF0000"/>
                </a:solidFill>
              </a:rPr>
              <a:t>arditis</a:t>
            </a:r>
            <a:r>
              <a:rPr lang="sr-Latn-RS" sz="2000">
                <a:solidFill>
                  <a:srgbClr val="FF0000"/>
                </a:solidFill>
              </a:rPr>
              <a:t> gi</a:t>
            </a:r>
            <a:r>
              <a:rPr lang="en-GB" sz="2000">
                <a:solidFill>
                  <a:srgbClr val="FF0000"/>
                </a:solidFill>
              </a:rPr>
              <a:t>gantocel</a:t>
            </a:r>
            <a:r>
              <a:rPr lang="sr-Latn-RS" sz="2000">
                <a:solidFill>
                  <a:srgbClr val="FF0000"/>
                </a:solidFill>
              </a:rPr>
              <a:t>l</a:t>
            </a:r>
            <a:r>
              <a:rPr lang="en-GB" sz="2000">
                <a:solidFill>
                  <a:srgbClr val="FF0000"/>
                </a:solidFill>
              </a:rPr>
              <a:t>ul</a:t>
            </a:r>
            <a:r>
              <a:rPr lang="sr-Latn-RS" sz="2000">
                <a:solidFill>
                  <a:srgbClr val="FF0000"/>
                </a:solidFill>
              </a:rPr>
              <a:t>are)</a:t>
            </a:r>
            <a:r>
              <a:rPr lang="en-GB" sz="2000">
                <a:solidFill>
                  <a:srgbClr val="FF0000"/>
                </a:solidFill>
              </a:rPr>
              <a:t> </a:t>
            </a:r>
            <a:endParaRPr lang="sr-Cyrl-CS" sz="2000">
              <a:solidFill>
                <a:srgbClr val="FF0000"/>
              </a:solidFill>
            </a:endParaRPr>
          </a:p>
        </p:txBody>
      </p:sp>
      <p:sp>
        <p:nvSpPr>
          <p:cNvPr id="3" name="Content Placeholder 2"/>
          <p:cNvSpPr>
            <a:spLocks noGrp="1"/>
          </p:cNvSpPr>
          <p:nvPr>
            <p:ph idx="1"/>
          </p:nvPr>
        </p:nvSpPr>
        <p:spPr>
          <a:xfrm>
            <a:off x="457200" y="1700808"/>
            <a:ext cx="8229600" cy="4623792"/>
          </a:xfrm>
        </p:spPr>
        <p:txBody>
          <a:bodyPr>
            <a:normAutofit fontScale="92500" lnSpcReduction="10000"/>
          </a:bodyPr>
          <a:lstStyle/>
          <a:p>
            <a:r>
              <a:rPr lang="en-US" sz="3200">
                <a:latin typeface="Arial" panose="020B0604020202020204" pitchFamily="34" charset="0"/>
                <a:cs typeface="Arial" panose="020B0604020202020204" pitchFamily="34" charset="0"/>
              </a:rPr>
              <a:t>They are characterized by necrosis of muscle fibers and a granulomatous reaction with giant cells.</a:t>
            </a:r>
          </a:p>
          <a:p>
            <a:r>
              <a:rPr lang="en-US" sz="3200">
                <a:latin typeface="Arial" panose="020B0604020202020204" pitchFamily="34" charset="0"/>
                <a:cs typeface="Arial" panose="020B0604020202020204" pitchFamily="34" charset="0"/>
              </a:rPr>
              <a:t>They are of unknown origin, possibly viral or immunological.</a:t>
            </a:r>
          </a:p>
          <a:p>
            <a:r>
              <a:rPr lang="en-US" sz="3200" b="1">
                <a:solidFill>
                  <a:srgbClr val="92D050"/>
                </a:solidFill>
                <a:latin typeface="Arial" panose="020B0604020202020204" pitchFamily="34" charset="0"/>
                <a:cs typeface="Arial" panose="020B0604020202020204" pitchFamily="34" charset="0"/>
              </a:rPr>
              <a:t>Tuberculous myocarditis </a:t>
            </a:r>
            <a:r>
              <a:rPr lang="en-US" sz="3200">
                <a:latin typeface="Arial" panose="020B0604020202020204" pitchFamily="34" charset="0"/>
                <a:cs typeface="Arial" panose="020B0604020202020204" pitchFamily="34" charset="0"/>
              </a:rPr>
              <a:t>is rare. It usually occurs as part of miliary TB, and it can also occur in nodular and diffuse forms.</a:t>
            </a:r>
            <a:endParaRPr lang="sr-Cyrl-CS">
              <a:latin typeface="Arial" panose="020B0604020202020204" pitchFamily="34" charset="0"/>
              <a:cs typeface="Arial" panose="020B0604020202020204" pitchFamily="34" charset="0"/>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0E36D287-8C4F-0439-2766-3FCFFA905A63}"/>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aturation sat="300000"/>
                    </a14:imgEffect>
                  </a14:imgLayer>
                </a14:imgProps>
              </a:ext>
            </a:extLst>
          </a:blip>
          <a:stretch>
            <a:fillRect/>
          </a:stretch>
        </p:blipFill>
        <p:spPr>
          <a:xfrm>
            <a:off x="1547664" y="824564"/>
            <a:ext cx="6192688" cy="4658216"/>
          </a:xfrm>
          <a:prstGeom prst="rect">
            <a:avLst/>
          </a:prstGeom>
        </p:spPr>
      </p:pic>
      <p:sp>
        <p:nvSpPr>
          <p:cNvPr id="5" name="TextBox 4">
            <a:extLst>
              <a:ext uri="{FF2B5EF4-FFF2-40B4-BE49-F238E27FC236}">
                <a16:creationId xmlns="" xmlns:a16="http://schemas.microsoft.com/office/drawing/2014/main" id="{E488D687-1BB2-0DD3-D9B8-26A150BDED94}"/>
              </a:ext>
            </a:extLst>
          </p:cNvPr>
          <p:cNvSpPr txBox="1"/>
          <p:nvPr/>
        </p:nvSpPr>
        <p:spPr>
          <a:xfrm>
            <a:off x="2483768" y="5877272"/>
            <a:ext cx="2493311" cy="369332"/>
          </a:xfrm>
          <a:prstGeom prst="rect">
            <a:avLst/>
          </a:prstGeom>
          <a:noFill/>
        </p:spPr>
        <p:txBody>
          <a:bodyPr wrap="none" rtlCol="0">
            <a:spAutoFit/>
          </a:bodyPr>
          <a:lstStyle/>
          <a:p>
            <a:r>
              <a:rPr lang="sr-Latn-RS"/>
              <a:t>Giant cell myocarditis</a:t>
            </a:r>
          </a:p>
        </p:txBody>
      </p:sp>
    </p:spTree>
    <p:extLst>
      <p:ext uri="{BB962C8B-B14F-4D97-AF65-F5344CB8AC3E}">
        <p14:creationId xmlns:p14="http://schemas.microsoft.com/office/powerpoint/2010/main" val="415815649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B3D944B1-4EF7-B710-0AE8-E2772CD8426B}"/>
              </a:ext>
            </a:extLst>
          </p:cNvPr>
          <p:cNvPicPr>
            <a:picLocks noChangeAspect="1"/>
          </p:cNvPicPr>
          <p:nvPr/>
        </p:nvPicPr>
        <p:blipFill rotWithShape="1">
          <a:blip r:embed="rId2"/>
          <a:srcRect t="5044"/>
          <a:stretch/>
        </p:blipFill>
        <p:spPr>
          <a:xfrm>
            <a:off x="1403648" y="239680"/>
            <a:ext cx="6479282" cy="4619119"/>
          </a:xfrm>
          <a:prstGeom prst="rect">
            <a:avLst/>
          </a:prstGeom>
        </p:spPr>
      </p:pic>
      <p:sp>
        <p:nvSpPr>
          <p:cNvPr id="4" name="TextBox 3">
            <a:extLst>
              <a:ext uri="{FF2B5EF4-FFF2-40B4-BE49-F238E27FC236}">
                <a16:creationId xmlns="" xmlns:a16="http://schemas.microsoft.com/office/drawing/2014/main" id="{20CA43AF-2B3C-BFA5-359D-BC912C52F207}"/>
              </a:ext>
            </a:extLst>
          </p:cNvPr>
          <p:cNvSpPr txBox="1"/>
          <p:nvPr/>
        </p:nvSpPr>
        <p:spPr>
          <a:xfrm>
            <a:off x="251520" y="5013176"/>
            <a:ext cx="8640960" cy="1569660"/>
          </a:xfrm>
          <a:prstGeom prst="rect">
            <a:avLst/>
          </a:prstGeom>
          <a:noFill/>
        </p:spPr>
        <p:txBody>
          <a:bodyPr wrap="square">
            <a:spAutoFit/>
          </a:bodyPr>
          <a:lstStyle/>
          <a:p>
            <a:r>
              <a:rPr lang="en-US" sz="1600">
                <a:latin typeface="Arial" panose="020B0604020202020204" pitchFamily="34" charset="0"/>
                <a:cs typeface="Arial" panose="020B0604020202020204" pitchFamily="34" charset="0"/>
              </a:rPr>
              <a:t>Giant cell myocarditis (also known as Idiopathic Giant Cell Myocarditis) is characterized by cytotoxic T-cell mediated destruction of cardiac myocytes. The disease often pursues a fulminant course and can cause death within months of diagnosis unless the patient receives heart transplantation. This section from an autopsy specimen shows extensive destruction of myocytes and an inflammatory infiltrate rich in multinucleated giant cells, lymphocytes, eosinophils, and histiocytes</a:t>
            </a:r>
            <a:endParaRPr lang="sr-Latn-RS" sz="16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166464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lstStyle/>
          <a:p>
            <a:r>
              <a:rPr lang="en-GB" b="1">
                <a:solidFill>
                  <a:srgbClr val="FF0000"/>
                </a:solidFill>
              </a:rPr>
              <a:t>Diphtheria myocarditis</a:t>
            </a:r>
            <a:endParaRPr lang="sr-Cyrl-CS">
              <a:solidFill>
                <a:srgbClr val="FF0000"/>
              </a:solidFill>
            </a:endParaRPr>
          </a:p>
        </p:txBody>
      </p:sp>
      <p:sp>
        <p:nvSpPr>
          <p:cNvPr id="3" name="Content Placeholder 2"/>
          <p:cNvSpPr>
            <a:spLocks noGrp="1"/>
          </p:cNvSpPr>
          <p:nvPr>
            <p:ph idx="1"/>
          </p:nvPr>
        </p:nvSpPr>
        <p:spPr>
          <a:xfrm>
            <a:off x="457200" y="1285860"/>
            <a:ext cx="8229600" cy="5038740"/>
          </a:xfrm>
        </p:spPr>
        <p:txBody>
          <a:bodyPr>
            <a:normAutofit fontScale="92500" lnSpcReduction="10000"/>
          </a:bodyPr>
          <a:lstStyle/>
          <a:p>
            <a:r>
              <a:rPr lang="en-US" sz="3200">
                <a:effectLst/>
                <a:latin typeface="Arial" panose="020B0604020202020204" pitchFamily="34" charset="0"/>
                <a:cs typeface="Arial" panose="020B0604020202020204" pitchFamily="34" charset="0"/>
              </a:rPr>
              <a:t>Today it practically belongs to history.</a:t>
            </a:r>
          </a:p>
          <a:p>
            <a:r>
              <a:rPr lang="en-US" sz="3200">
                <a:effectLst/>
                <a:latin typeface="Arial" panose="020B0604020202020204" pitchFamily="34" charset="0"/>
                <a:cs typeface="Arial" panose="020B0604020202020204" pitchFamily="34" charset="0"/>
              </a:rPr>
              <a:t>Diphtheria bacillus toxin in the heart muscle causes coagulation necrosis of muscle fibers (Zenker's necrosis), which is followed by inflammatory processes in the interstitium with proliferation of histiocytes and fibroblasts, and in a smaller number of lymphocytes, plasmocytes and granulocytes.</a:t>
            </a:r>
          </a:p>
          <a:p>
            <a:r>
              <a:rPr lang="en-US" sz="3200">
                <a:effectLst/>
                <a:latin typeface="Arial" panose="020B0604020202020204" pitchFamily="34" charset="0"/>
                <a:cs typeface="Arial" panose="020B0604020202020204" pitchFamily="34" charset="0"/>
              </a:rPr>
              <a:t>Later, scar connective tissue develops</a:t>
            </a:r>
            <a:r>
              <a:rPr lang="sr-Latn-RS" sz="3200">
                <a:effectLst/>
                <a:latin typeface="Arial" panose="020B0604020202020204" pitchFamily="34" charset="0"/>
                <a:cs typeface="Arial" panose="020B0604020202020204" pitchFamily="34" charset="0"/>
              </a:rPr>
              <a:t>.</a:t>
            </a:r>
            <a:endParaRPr lang="sr-Cyrl-CS" sz="3200">
              <a:effectLst/>
              <a:latin typeface="Arial" panose="020B0604020202020204" pitchFamily="34" charset="0"/>
              <a:cs typeface="Arial" panose="020B0604020202020204" pitchFamily="34" charset="0"/>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7115B2CF-AB76-940D-6421-25B3FAB20A41}"/>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973692" y="447542"/>
            <a:ext cx="7205546" cy="4709650"/>
          </a:xfrm>
          <a:prstGeom prst="rect">
            <a:avLst/>
          </a:prstGeom>
        </p:spPr>
      </p:pic>
      <p:sp>
        <p:nvSpPr>
          <p:cNvPr id="6" name="TextBox 5">
            <a:extLst>
              <a:ext uri="{FF2B5EF4-FFF2-40B4-BE49-F238E27FC236}">
                <a16:creationId xmlns="" xmlns:a16="http://schemas.microsoft.com/office/drawing/2014/main" id="{7A69E60D-CA4B-D9BD-9F0B-1D7F85C6760E}"/>
              </a:ext>
            </a:extLst>
          </p:cNvPr>
          <p:cNvSpPr txBox="1"/>
          <p:nvPr/>
        </p:nvSpPr>
        <p:spPr>
          <a:xfrm>
            <a:off x="973692" y="5482889"/>
            <a:ext cx="7214476" cy="923330"/>
          </a:xfrm>
          <a:prstGeom prst="rect">
            <a:avLst/>
          </a:prstGeom>
          <a:noFill/>
        </p:spPr>
        <p:txBody>
          <a:bodyPr wrap="square">
            <a:spAutoFit/>
          </a:bodyPr>
          <a:lstStyle/>
          <a:p>
            <a:r>
              <a:rPr lang="sr-Latn-RS" b="1">
                <a:solidFill>
                  <a:srgbClr val="92D050"/>
                </a:solidFill>
                <a:latin typeface="Arial" panose="020B0604020202020204" pitchFamily="34" charset="0"/>
                <a:cs typeface="Arial" panose="020B0604020202020204" pitchFamily="34" charset="0"/>
              </a:rPr>
              <a:t>Dyphteric myocarditis:</a:t>
            </a:r>
            <a:r>
              <a:rPr lang="en-US" b="1">
                <a:solidFill>
                  <a:srgbClr val="92D050"/>
                </a:solidFill>
                <a:latin typeface="Arial" panose="020B0604020202020204" pitchFamily="34" charset="0"/>
                <a:cs typeface="Arial" panose="020B0604020202020204" pitchFamily="34" charset="0"/>
              </a:rPr>
              <a:t> </a:t>
            </a:r>
            <a:r>
              <a:rPr lang="en-US">
                <a:latin typeface="Arial" panose="020B0604020202020204" pitchFamily="34" charset="0"/>
                <a:cs typeface="Arial" panose="020B0604020202020204" pitchFamily="34" charset="0"/>
              </a:rPr>
              <a:t>Note loss of myofibrils, with extensive fatty change. Few mononuclear cells (macrophages and lymphocytes) are present. </a:t>
            </a:r>
            <a:r>
              <a:rPr lang="sr-Latn-RS">
                <a:latin typeface="Arial" panose="020B0604020202020204" pitchFamily="34" charset="0"/>
                <a:cs typeface="Arial" panose="020B0604020202020204" pitchFamily="34" charset="0"/>
              </a:rPr>
              <a:t>(</a:t>
            </a:r>
            <a:r>
              <a:rPr lang="en-US">
                <a:latin typeface="Arial" panose="020B0604020202020204" pitchFamily="34" charset="0"/>
                <a:cs typeface="Arial" panose="020B0604020202020204" pitchFamily="34" charset="0"/>
              </a:rPr>
              <a:t>Hematoxylin-eosin staining</a:t>
            </a:r>
            <a:r>
              <a:rPr lang="sr-Latn-RS">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81038834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orisnik\Patologija-slike\scan0003.jp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8800"/>
                    </a14:imgEffect>
                    <a14:imgEffect>
                      <a14:saturation sat="300000"/>
                    </a14:imgEffect>
                  </a14:imgLayer>
                </a14:imgProps>
              </a:ext>
            </a:extLst>
          </a:blip>
          <a:srcRect/>
          <a:stretch>
            <a:fillRect/>
          </a:stretch>
        </p:blipFill>
        <p:spPr bwMode="auto">
          <a:xfrm>
            <a:off x="292784" y="1428736"/>
            <a:ext cx="8558432" cy="4000528"/>
          </a:xfrm>
          <a:prstGeom prst="rect">
            <a:avLst/>
          </a:prstGeom>
          <a:noFill/>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229600" cy="1143000"/>
          </a:xfrm>
        </p:spPr>
        <p:txBody>
          <a:bodyPr/>
          <a:lstStyle/>
          <a:p>
            <a:r>
              <a:rPr lang="sr-Latn-CS" b="1">
                <a:solidFill>
                  <a:srgbClr val="FF0000"/>
                </a:solidFill>
              </a:rPr>
              <a:t>The outcome</a:t>
            </a:r>
            <a:endParaRPr lang="sr-Cyrl-CS" b="1">
              <a:solidFill>
                <a:srgbClr val="FF0000"/>
              </a:solidFill>
            </a:endParaRPr>
          </a:p>
        </p:txBody>
      </p:sp>
      <p:sp>
        <p:nvSpPr>
          <p:cNvPr id="3" name="Content Placeholder 2"/>
          <p:cNvSpPr>
            <a:spLocks noGrp="1"/>
          </p:cNvSpPr>
          <p:nvPr>
            <p:ph idx="1"/>
          </p:nvPr>
        </p:nvSpPr>
        <p:spPr>
          <a:xfrm>
            <a:off x="457200" y="1484784"/>
            <a:ext cx="8229600" cy="4839816"/>
          </a:xfrm>
        </p:spPr>
        <p:txBody>
          <a:bodyPr>
            <a:normAutofit/>
          </a:bodyPr>
          <a:lstStyle/>
          <a:p>
            <a:r>
              <a:rPr lang="en-US" sz="4000">
                <a:latin typeface="Arial" panose="020B0604020202020204" pitchFamily="34" charset="0"/>
                <a:cs typeface="Arial" panose="020B0604020202020204" pitchFamily="34" charset="0"/>
              </a:rPr>
              <a:t>If the patient survives myocarditis, the changes resolve or eventually leave interstitial fibrosis.</a:t>
            </a:r>
          </a:p>
          <a:p>
            <a:r>
              <a:rPr lang="en-US" sz="4000">
                <a:latin typeface="Arial" panose="020B0604020202020204" pitchFamily="34" charset="0"/>
                <a:cs typeface="Arial" panose="020B0604020202020204" pitchFamily="34" charset="0"/>
              </a:rPr>
              <a:t>Sometimes, many years later, dilated cardiomyopathy occurs</a:t>
            </a:r>
            <a:r>
              <a:rPr lang="sr-Latn-RS" sz="4000">
                <a:latin typeface="Arial" panose="020B0604020202020204" pitchFamily="34" charset="0"/>
                <a:cs typeface="Arial" panose="020B0604020202020204" pitchFamily="34" charset="0"/>
              </a:rPr>
              <a:t>.</a:t>
            </a:r>
            <a:endParaRPr lang="sr-Cyrl-CS">
              <a:latin typeface="Arial" panose="020B0604020202020204" pitchFamily="34" charset="0"/>
              <a:cs typeface="Arial" panose="020B0604020202020204"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78346F"/>
      </a:dk2>
      <a:lt2>
        <a:srgbClr val="D9A8D2"/>
      </a:lt2>
      <a:accent1>
        <a:srgbClr val="CE57AB"/>
      </a:accent1>
      <a:accent2>
        <a:srgbClr val="8E8EFD"/>
      </a:accent2>
      <a:accent3>
        <a:srgbClr val="7CBCE0"/>
      </a:accent3>
      <a:accent4>
        <a:srgbClr val="70BF9F"/>
      </a:accent4>
      <a:accent5>
        <a:srgbClr val="A5B960"/>
      </a:accent5>
      <a:accent6>
        <a:srgbClr val="D47A57"/>
      </a:accent6>
      <a:hlink>
        <a:srgbClr val="D164DE"/>
      </a:hlink>
      <a:folHlink>
        <a:srgbClr val="BE87C4"/>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D4FE1632-F131-47D3-A814-99E9CD025E2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Damask</Template>
  <TotalTime>2200</TotalTime>
  <Words>7044</Words>
  <Application>Microsoft Office PowerPoint</Application>
  <PresentationFormat>On-screen Show (4:3)</PresentationFormat>
  <Paragraphs>696</Paragraphs>
  <Slides>192</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192</vt:i4>
      </vt:variant>
    </vt:vector>
  </HeadingPairs>
  <TitlesOfParts>
    <vt:vector size="201" baseType="lpstr">
      <vt:lpstr>Arial</vt:lpstr>
      <vt:lpstr>Bookman Old Style</vt:lpstr>
      <vt:lpstr>Calibri</vt:lpstr>
      <vt:lpstr>Constantia</vt:lpstr>
      <vt:lpstr>Rockwell</vt:lpstr>
      <vt:lpstr>Symbol</vt:lpstr>
      <vt:lpstr>Times New Roman</vt:lpstr>
      <vt:lpstr>YU C Times</vt:lpstr>
      <vt:lpstr>Damask</vt:lpstr>
      <vt:lpstr>INTEGRATED ACADEMIC STUDIES OF MEDICINE  </vt:lpstr>
      <vt:lpstr>PATHOLOGY OF THE HEART</vt:lpstr>
      <vt:lpstr>KONGENITAL HEART DESEASES</vt:lpstr>
      <vt:lpstr> The ten most common CHD</vt:lpstr>
      <vt:lpstr>All CHD can be divided into three groups:</vt:lpstr>
      <vt:lpstr>Complex defects</vt:lpstr>
      <vt:lpstr>PowerPoint Presentation</vt:lpstr>
      <vt:lpstr>PowerPoint Presentation</vt:lpstr>
      <vt:lpstr>PowerPoint Presentation</vt:lpstr>
      <vt:lpstr>PowerPoint Presentation</vt:lpstr>
      <vt:lpstr>PowerPoint Presentation</vt:lpstr>
      <vt:lpstr>Тetralogy of Fallot</vt:lpstr>
      <vt:lpstr>PowerPoint Presentation</vt:lpstr>
      <vt:lpstr>PowerPoint Presentation</vt:lpstr>
      <vt:lpstr>PowerPoint Presentation</vt:lpstr>
      <vt:lpstr>PowerPoint Presentation</vt:lpstr>
      <vt:lpstr>Complications of CHD</vt:lpstr>
      <vt:lpstr> Pathophysiology</vt:lpstr>
      <vt:lpstr>PowerPoint Presentation</vt:lpstr>
      <vt:lpstr>PowerPoint Presentation</vt:lpstr>
      <vt:lpstr>PowerPoint Presentation</vt:lpstr>
      <vt:lpstr>PowerPoint Presentation</vt:lpstr>
      <vt:lpstr>PowerPoint Presentation</vt:lpstr>
      <vt:lpstr>PowerPoint Presentation</vt:lpstr>
      <vt:lpstr>Etiology of CHD</vt:lpstr>
      <vt:lpstr> RHEUMATIC FEVER</vt:lpstr>
      <vt:lpstr>PowerPoint Presentation</vt:lpstr>
      <vt:lpstr>Main features of RF</vt:lpstr>
      <vt:lpstr>Morphology</vt:lpstr>
      <vt:lpstr>PowerPoint Presentation</vt:lpstr>
      <vt:lpstr>PowerPoint Presentation</vt:lpstr>
      <vt:lpstr>PowerPoint Presentation</vt:lpstr>
      <vt:lpstr>PowerPoint Presentation</vt:lpstr>
      <vt:lpstr>pericarditis</vt:lpstr>
      <vt:lpstr>PowerPoint Presentation</vt:lpstr>
      <vt:lpstr>PowerPoint Presentation</vt:lpstr>
      <vt:lpstr>PowerPoint Presentation</vt:lpstr>
      <vt:lpstr>еndokarditis</vt:lpstr>
      <vt:lpstr>PowerPoint Presentation</vt:lpstr>
      <vt:lpstr>Pancarditis</vt:lpstr>
      <vt:lpstr>Chronic rheumatic heart disease</vt:lpstr>
      <vt:lpstr>Acute non-specific arthritis</vt:lpstr>
      <vt:lpstr>Arthritis rheumatica</vt:lpstr>
      <vt:lpstr>Skin lesions</vt:lpstr>
      <vt:lpstr>Erythema marginatum</vt:lpstr>
      <vt:lpstr>Subcutaneous rheumatic nodules</vt:lpstr>
      <vt:lpstr>Rheumatic arteritis</vt:lpstr>
      <vt:lpstr> ENDOCARDITIS</vt:lpstr>
      <vt:lpstr> Serous endocarditis</vt:lpstr>
      <vt:lpstr>Infective endocarditis</vt:lpstr>
      <vt:lpstr>Infective endocarditis</vt:lpstr>
      <vt:lpstr>Epidemiology and patogenesis</vt:lpstr>
      <vt:lpstr>Causal agents</vt:lpstr>
      <vt:lpstr>The most common places from which causatve agents  disseminated into the blood stream</vt:lpstr>
      <vt:lpstr>Morphology</vt:lpstr>
      <vt:lpstr>PowerPoint Presentation</vt:lpstr>
      <vt:lpstr>PowerPoint Presentation</vt:lpstr>
      <vt:lpstr>PowerPoint Presentation</vt:lpstr>
      <vt:lpstr>PowerPoint Presentation</vt:lpstr>
      <vt:lpstr>Histology</vt:lpstr>
      <vt:lpstr>PowerPoint Presentation</vt:lpstr>
      <vt:lpstr>PowerPoint Presentation</vt:lpstr>
      <vt:lpstr>PowerPoint Presentation</vt:lpstr>
      <vt:lpstr>complications </vt:lpstr>
      <vt:lpstr>Prognosis</vt:lpstr>
      <vt:lpstr>   </vt:lpstr>
      <vt:lpstr>PowerPoint Presentation</vt:lpstr>
      <vt:lpstr>PowerPoint Presentation</vt:lpstr>
      <vt:lpstr>NBTE </vt:lpstr>
      <vt:lpstr>Libman-Sacks endocarditis </vt:lpstr>
      <vt:lpstr>PowerPoint Presentation</vt:lpstr>
      <vt:lpstr>Endocarditis parietalis fibroplastica-Löffler </vt:lpstr>
      <vt:lpstr>PowerPoint Presentation</vt:lpstr>
      <vt:lpstr>PowerPoint Presentation</vt:lpstr>
      <vt:lpstr>MyOcARDITIS  </vt:lpstr>
      <vt:lpstr>Causes</vt:lpstr>
      <vt:lpstr>causes</vt:lpstr>
      <vt:lpstr>PowerPoint Presentation</vt:lpstr>
      <vt:lpstr>PowerPoint Presentation</vt:lpstr>
      <vt:lpstr>causes</vt:lpstr>
      <vt:lpstr>causes</vt:lpstr>
      <vt:lpstr>Morphology</vt:lpstr>
      <vt:lpstr>Histology</vt:lpstr>
      <vt:lpstr>PowerPoint Presentation</vt:lpstr>
      <vt:lpstr>PowerPoint Presentation</vt:lpstr>
      <vt:lpstr>HistoloGy</vt:lpstr>
      <vt:lpstr>PowerPoint Presentation</vt:lpstr>
      <vt:lpstr>Histology</vt:lpstr>
      <vt:lpstr>PowerPoint Presentation</vt:lpstr>
      <vt:lpstr>PowerPoint Presentation</vt:lpstr>
      <vt:lpstr>Histology</vt:lpstr>
      <vt:lpstr>PowerPoint Presentation</vt:lpstr>
      <vt:lpstr>Fiedler idiopatic and giant cell myocarditis (myocarditis gigantocellulare) </vt:lpstr>
      <vt:lpstr>PowerPoint Presentation</vt:lpstr>
      <vt:lpstr>PowerPoint Presentation</vt:lpstr>
      <vt:lpstr>Diphtheria myocarditis</vt:lpstr>
      <vt:lpstr>PowerPoint Presentation</vt:lpstr>
      <vt:lpstr>PowerPoint Presentation</vt:lpstr>
      <vt:lpstr>The outcome</vt:lpstr>
      <vt:lpstr> cARDIOMyOPAThIA</vt:lpstr>
      <vt:lpstr>Types of CMP</vt:lpstr>
      <vt:lpstr>Dilated cardiomyopathy </vt:lpstr>
      <vt:lpstr>Morphology</vt:lpstr>
      <vt:lpstr>PowerPoint Presentation</vt:lpstr>
      <vt:lpstr>PowerPoint Presentation</vt:lpstr>
      <vt:lpstr>Gross appearances of increased in volume hearts in DCM</vt:lpstr>
      <vt:lpstr>Histology</vt:lpstr>
      <vt:lpstr>PowerPoint Presentation</vt:lpstr>
      <vt:lpstr>outcome</vt:lpstr>
      <vt:lpstr>Hypertrophic cardiomyopathy</vt:lpstr>
      <vt:lpstr>Hipertrofična kardiomiopatija </vt:lpstr>
      <vt:lpstr>Morphology</vt:lpstr>
      <vt:lpstr>PowerPoint Presentation</vt:lpstr>
      <vt:lpstr>PowerPoint Presentation</vt:lpstr>
      <vt:lpstr>histology</vt:lpstr>
      <vt:lpstr>PowerPoint Presentation</vt:lpstr>
      <vt:lpstr>outcome</vt:lpstr>
      <vt:lpstr>Restrictive cardiomyopathy </vt:lpstr>
      <vt:lpstr>Endocardial fibroleastosis</vt:lpstr>
      <vt:lpstr>PowerPoint Presentation</vt:lpstr>
      <vt:lpstr>PowerPoint Presentation</vt:lpstr>
      <vt:lpstr>Toxic  cardiomyopathy</vt:lpstr>
      <vt:lpstr> ISCHEMIC HEART DISEASE </vt:lpstr>
      <vt:lpstr>Other causes</vt:lpstr>
      <vt:lpstr>Risk factors</vt:lpstr>
      <vt:lpstr>Forms of ischemic heart disease</vt:lpstr>
      <vt:lpstr>Angina pectoris </vt:lpstr>
      <vt:lpstr>MYOCARDIAL INFARCTION </vt:lpstr>
      <vt:lpstr>Types of  infaction</vt:lpstr>
      <vt:lpstr>Predisposing conditions</vt:lpstr>
      <vt:lpstr>Morphology</vt:lpstr>
      <vt:lpstr>Development of changes with duration </vt:lpstr>
      <vt:lpstr>Reperfusion damage</vt:lpstr>
      <vt:lpstr>Morphological changes</vt:lpstr>
      <vt:lpstr>Morphological changes</vt:lpstr>
      <vt:lpstr>PowerPoint Presentation</vt:lpstr>
      <vt:lpstr>PowerPoint Presentation</vt:lpstr>
      <vt:lpstr>PowerPoint Presentation</vt:lpstr>
      <vt:lpstr>PowerPoint Presentation</vt:lpstr>
      <vt:lpstr>PowerPoint Presentation</vt:lpstr>
      <vt:lpstr>PowerPoint Presentation</vt:lpstr>
      <vt:lpstr>Localization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Infarct size</vt:lpstr>
      <vt:lpstr>Subendocardial infarction</vt:lpstr>
      <vt:lpstr>Complications of myocardial infarction </vt:lpstr>
      <vt:lpstr>Chronic ischemic heart disease </vt:lpstr>
      <vt:lpstr>Morphology </vt:lpstr>
      <vt:lpstr>PowerPoint Presentation</vt:lpstr>
      <vt:lpstr>PowerPoint Presentation</vt:lpstr>
      <vt:lpstr>Sudden cardiac death</vt:lpstr>
      <vt:lpstr>Other causes</vt:lpstr>
      <vt:lpstr>Acute pulmonary heart disease (cor pulmonale acutum) </vt:lpstr>
      <vt:lpstr>Pathogenesis</vt:lpstr>
      <vt:lpstr>Chronic pulmonary heart disease</vt:lpstr>
      <vt:lpstr>Cause HPCD</vt:lpstr>
      <vt:lpstr>Morphological changes in the heart</vt:lpstr>
      <vt:lpstr>Morphological changes in other organs and systems</vt:lpstr>
      <vt:lpstr> PATHOLOGICAL MORPHOLOGY OF SYSTEMIC ARTERIAL HYPERTENSION</vt:lpstr>
      <vt:lpstr>PowerPoint Presentation</vt:lpstr>
      <vt:lpstr>PowerPoint Presentation</vt:lpstr>
      <vt:lpstr>Types of Hypertensions</vt:lpstr>
      <vt:lpstr>MorPHologY</vt:lpstr>
      <vt:lpstr>Hyaline arteriolosclerosis</vt:lpstr>
      <vt:lpstr>PowerPoint Presentation</vt:lpstr>
      <vt:lpstr>Hyperplastic arteriolopathy</vt:lpstr>
      <vt:lpstr>Hypertrophy of the heart</vt:lpstr>
      <vt:lpstr>PowerPoint Presentation</vt:lpstr>
      <vt:lpstr>Foreign content in the pericardial cavity</vt:lpstr>
      <vt:lpstr>PowerPoint Presentation</vt:lpstr>
      <vt:lpstr>PeriCarditis </vt:lpstr>
      <vt:lpstr>MorPHology</vt:lpstr>
      <vt:lpstr>Other forms of peicarditis</vt:lpstr>
      <vt:lpstr>Chronic pericarditis</vt:lpstr>
      <vt:lpstr>Tumors of the heart and pericardium </vt:lpstr>
      <vt:lpstr>Myxomas</vt:lpstr>
      <vt:lpstr>Histology</vt:lpstr>
      <vt:lpstr>PowerPoint Presentation</vt:lpstr>
      <vt:lpstr>PowerPoint Presentation</vt:lpstr>
      <vt:lpstr>Papillary fibroelastomas</vt:lpstr>
      <vt:lpstr>Rhabdomyomas</vt:lpstr>
      <vt:lpstr>Metastatic tumors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МЕДИЦИНСКИ ФАКУЛТЕТ У ПРИШТИНИ Институт за патологију   проф. др Небојша Митић</dc:title>
  <dc:creator>Korisnik</dc:creator>
  <cp:lastModifiedBy>KORISNIK-</cp:lastModifiedBy>
  <cp:revision>41</cp:revision>
  <dcterms:created xsi:type="dcterms:W3CDTF">2007-06-09T20:35:29Z</dcterms:created>
  <dcterms:modified xsi:type="dcterms:W3CDTF">2024-01-16T14:21:56Z</dcterms:modified>
</cp:coreProperties>
</file>